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2.xml" ContentType="application/vnd.openxmlformats-officedocument.presentationml.slideMaster+xml"/>
  <Override PartName="/ppt/slideMasters/slideMaster11.xml" ContentType="application/vnd.openxmlformats-officedocument.presentationml.slideMaster+xml"/>
  <Override PartName="/ppt/slideMasters/slideMaster10.xml" ContentType="application/vnd.openxmlformats-officedocument.presentationml.slideMaster+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24.xml" ContentType="application/vnd.openxmlformats-officedocument.presentationml.slideMaster+xml"/>
  <Override PartName="/ppt/slideMasters/slideMaster23.xml" ContentType="application/vnd.openxmlformats-officedocument.presentationml.slideMaster+xml"/>
  <Override PartName="/ppt/slideMasters/slideMaster22.xml" ContentType="application/vnd.openxmlformats-officedocument.presentationml.slideMaster+xml"/>
  <Override PartName="/ppt/slideMasters/slideMaster21.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18.xml" ContentType="application/vnd.openxmlformats-officedocument.presentationml.slideMaster+xml"/>
  <Override PartName="/ppt/slideMasters/slideMaster17.xml" ContentType="application/vnd.openxmlformats-officedocument.presentationml.slideMaster+xml"/>
  <Override PartName="/ppt/slideMasters/slideMaster16.xml" ContentType="application/vnd.openxmlformats-officedocument.presentationml.slideMaster+xml"/>
  <Override PartName="/ppt/slideMasters/slideMaster15.xml" ContentType="application/vnd.openxmlformats-officedocument.presentationml.slideMaster+xml"/>
  <Override PartName="/ppt/slideMasters/_rels/slideMaster1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_rels/slideMaster12.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15.xml.rels" ContentType="application/vnd.openxmlformats-package.relationships+xml"/>
  <Override PartName="/ppt/slideMasters/_rels/slideMaster4.xml.rels" ContentType="application/vnd.openxmlformats-package.relationships+xml"/>
  <Override PartName="/ppt/slideMasters/_rels/slideMaster16.xml.rels" ContentType="application/vnd.openxmlformats-package.relationships+xml"/>
  <Override PartName="/ppt/slideMasters/_rels/slideMaster5.xml.rels" ContentType="application/vnd.openxmlformats-package.relationships+xml"/>
  <Override PartName="/ppt/slideMasters/_rels/slideMaster11.xml.rels" ContentType="application/vnd.openxmlformats-package.relationships+xml"/>
  <Override PartName="/ppt/slideMasters/_rels/slideMaster23.xml.rels" ContentType="application/vnd.openxmlformats-package.relationships+xml"/>
  <Override PartName="/ppt/slideMasters/_rels/slideMaster10.xml.rels" ContentType="application/vnd.openxmlformats-package.relationships+xml"/>
  <Override PartName="/ppt/slideMasters/_rels/slideMaster24.xml.rels" ContentType="application/vnd.openxmlformats-package.relationships+xml"/>
  <Override PartName="/ppt/slideMasters/_rels/slideMaster17.xml.rels" ContentType="application/vnd.openxmlformats-package.relationships+xml"/>
  <Override PartName="/ppt/slideMasters/_rels/slideMaster6.xml.rels" ContentType="application/vnd.openxmlformats-package.relationships+xml"/>
  <Override PartName="/ppt/slideMasters/_rels/slideMaster22.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21.xml.rels" ContentType="application/vnd.openxmlformats-package.relationships+xml"/>
  <Override PartName="/ppt/slideMasters/_rels/slideMaster19.xml.rels" ContentType="application/vnd.openxmlformats-package.relationships+xml"/>
  <Override PartName="/ppt/slideMasters/_rels/slideMaster7.xml.rels" ContentType="application/vnd.openxmlformats-package.relationships+xml"/>
  <Override PartName="/ppt/slideMasters/_rels/slideMaster20.xml.rels" ContentType="application/vnd.openxmlformats-package.relationships+xml"/>
  <Override PartName="/ppt/slideMasters/_rels/slideMaster18.xml.rels" ContentType="application/vnd.openxmlformats-package.relationships+xml"/>
  <Override PartName="/ppt/slideMasters/slideMaster14.xml" ContentType="application/vnd.openxmlformats-officedocument.presentationml.slideMaster+xml"/>
  <Override PartName="/ppt/slideMasters/slideMaster1.xml" ContentType="application/vnd.openxmlformats-officedocument.presentationml.slideMaster+xml"/>
  <Override PartName="/ppt/slideMasters/slideMaster13.xml" ContentType="application/vnd.openxmlformats-officedocument.presentationml.slideMaster+xml"/>
  <Override PartName="/ppt/presProps.xml" ContentType="application/vnd.openxmlformats-officedocument.presentationml.presProps+xml"/>
  <Override PartName="/ppt/theme/theme10.xml" ContentType="application/vnd.openxmlformats-officedocument.theme+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13.xml" ContentType="application/vnd.openxmlformats-officedocument.theme+xml"/>
  <Override PartName="/ppt/theme/theme3.xml" ContentType="application/vnd.openxmlformats-officedocument.theme+xml"/>
  <Override PartName="/ppt/theme/theme12.xml" ContentType="application/vnd.openxmlformats-officedocument.theme+xml"/>
  <Override PartName="/ppt/theme/theme2.xml" ContentType="application/vnd.openxmlformats-officedocument.theme+xml"/>
  <Override PartName="/ppt/theme/theme24.xml" ContentType="application/vnd.openxmlformats-officedocument.theme+xml"/>
  <Override PartName="/ppt/theme/theme23.xml" ContentType="application/vnd.openxmlformats-officedocument.theme+xml"/>
  <Override PartName="/ppt/theme/theme1.xml" ContentType="application/vnd.openxmlformats-officedocument.theme+xml"/>
  <Override PartName="/ppt/theme/theme11.xml" ContentType="application/vnd.openxmlformats-officedocument.theme+xml"/>
  <Override PartName="/ppt/theme/theme22.xml" ContentType="application/vnd.openxmlformats-officedocument.theme+xml"/>
  <Override PartName="/ppt/theme/theme21.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18.xml" ContentType="application/vnd.openxmlformats-officedocument.theme+xml"/>
  <Override PartName="/ppt/theme/theme17.xml" ContentType="application/vnd.openxmlformats-officedocument.theme+xml"/>
  <Override PartName="/ppt/theme/theme16.xml" ContentType="application/vnd.openxmlformats-officedocument.theme+xml"/>
  <Override PartName="/ppt/theme/theme15.xml" ContentType="application/vnd.openxmlformats-officedocument.theme+xml"/>
  <Override PartName="/ppt/theme/theme14.xml" ContentType="application/vnd.openxmlformats-officedocument.theme+xml"/>
  <Override PartName="/ppt/_rels/presentation.xml.rels" ContentType="application/vnd.openxmlformats-package.relationships+xml"/>
  <Override PartName="/ppt/media/image14.jpeg" ContentType="image/jpeg"/>
  <Override PartName="/ppt/media/image1.png" ContentType="image/png"/>
  <Override PartName="/ppt/media/image2.png" ContentType="image/png"/>
  <Override PartName="/ppt/media/image5.jpeg" ContentType="image/jpeg"/>
  <Override PartName="/ppt/media/image6.png" ContentType="image/png"/>
  <Override PartName="/ppt/media/image7.png" ContentType="image/png"/>
  <Override PartName="/ppt/media/image8.png" ContentType="image/png"/>
  <Override PartName="/ppt/media/image3.png" ContentType="image/png"/>
  <Override PartName="/ppt/media/image12.png" ContentType="image/png"/>
  <Override PartName="/ppt/media/image10.jpeg" ContentType="image/jpeg"/>
  <Override PartName="/ppt/media/image9.png" ContentType="image/png"/>
  <Override PartName="/ppt/media/image11.jpeg" ContentType="image/jpeg"/>
  <Override PartName="/ppt/media/image13.png" ContentType="image/png"/>
  <Override PartName="/ppt/media/image4.png" ContentType="image/png"/>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xml.rels" ContentType="application/vnd.openxmlformats-package.relationships+xml"/>
  <Override PartName="/ppt/slideLayouts/slideLayout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5.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47.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4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14.xml" ContentType="application/vnd.openxmlformats-officedocument.presentationml.slide+xml"/>
  <Override PartName="/ppt/slides/slide60.xml" ContentType="application/vnd.openxmlformats-officedocument.presentationml.slide+xml"/>
  <Override PartName="/ppt/slides/slide18.xml" ContentType="application/vnd.openxmlformats-officedocument.presentationml.slide+xml"/>
  <Override PartName="/ppt/slides/slide61.xml" ContentType="application/vnd.openxmlformats-officedocument.presentationml.slide+xml"/>
  <Override PartName="/ppt/slides/slide19.xml" ContentType="application/vnd.openxmlformats-officedocument.presentationml.slide+xml"/>
  <Override PartName="/ppt/slides/slide74.xml" ContentType="application/vnd.openxmlformats-officedocument.presentationml.slide+xml"/>
  <Override PartName="/ppt/slides/slide62.xml" ContentType="application/vnd.openxmlformats-officedocument.presentationml.slide+xml"/>
  <Override PartName="/ppt/slides/slide73.xml" ContentType="application/vnd.openxmlformats-officedocument.presentationml.slide+xml"/>
  <Override PartName="/ppt/slides/slide72.xml" ContentType="application/vnd.openxmlformats-officedocument.presentationml.slide+xml"/>
  <Override PartName="/ppt/slides/_rels/slide37.xml.rels" ContentType="application/vnd.openxmlformats-package.relationships+xml"/>
  <Override PartName="/ppt/slides/_rels/slide36.xml.rels" ContentType="application/vnd.openxmlformats-package.relationships+xml"/>
  <Override PartName="/ppt/slides/_rels/slide35.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13.xml.rels" ContentType="application/vnd.openxmlformats-package.relationships+xml"/>
  <Override PartName="/ppt/slides/_rels/slide59.xml.rels" ContentType="application/vnd.openxmlformats-package.relationships+xml"/>
  <Override PartName="/ppt/slides/_rels/slide22.xml.rels" ContentType="application/vnd.openxmlformats-package.relationships+xml"/>
  <Override PartName="/ppt/slides/_rels/slide5.xml.rels" ContentType="application/vnd.openxmlformats-package.relationships+xml"/>
  <Override PartName="/ppt/slides/_rels/slide49.xml.rels" ContentType="application/vnd.openxmlformats-package.relationships+xml"/>
  <Override PartName="/ppt/slides/_rels/slide12.xml.rels" ContentType="application/vnd.openxmlformats-package.relationships+xml"/>
  <Override PartName="/ppt/slides/_rels/slide58.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48.xml.rels" ContentType="application/vnd.openxmlformats-package.relationships+xml"/>
  <Override PartName="/ppt/slides/_rels/slide60.xml.rels" ContentType="application/vnd.openxmlformats-package.relationships+xml"/>
  <Override PartName="/ppt/slides/_rels/slide18.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46.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47.xml.rels" ContentType="application/vnd.openxmlformats-package.relationships+xml"/>
  <Override PartName="/ppt/slides/_rels/slide10.xml.rels" ContentType="application/vnd.openxmlformats-package.relationships+xml"/>
  <Override PartName="/ppt/slides/_rels/slide56.xml.rels" ContentType="application/vnd.openxmlformats-package.relationships+xml"/>
  <Override PartName="/ppt/slides/_rels/slide2.xml.rels" ContentType="application/vnd.openxmlformats-package.relationships+xml"/>
  <Override PartName="/ppt/slides/_rels/slide44.xml.rels" ContentType="application/vnd.openxmlformats-package.relationships+xml"/>
  <Override PartName="/ppt/slides/_rels/slide55.xml.rels" ContentType="application/vnd.openxmlformats-package.relationships+xml"/>
  <Override PartName="/ppt/slides/_rels/slide43.xml.rels" ContentType="application/vnd.openxmlformats-package.relationships+xml"/>
  <Override PartName="/ppt/slides/_rels/slide54.xml.rels" ContentType="application/vnd.openxmlformats-package.relationships+xml"/>
  <Override PartName="/ppt/slides/_rels/slide42.xml.rels" ContentType="application/vnd.openxmlformats-package.relationships+xml"/>
  <Override PartName="/ppt/slides/_rels/slide16.xml.rels" ContentType="application/vnd.openxmlformats-package.relationships+xml"/>
  <Override PartName="/ppt/slides/_rels/slide53.xml.rels" ContentType="application/vnd.openxmlformats-package.relationships+xml"/>
  <Override PartName="/ppt/slides/_rels/slide39.xml.rels" ContentType="application/vnd.openxmlformats-package.relationships+xml"/>
  <Override PartName="/ppt/slides/_rels/slide41.xml.rels" ContentType="application/vnd.openxmlformats-package.relationships+xml"/>
  <Override PartName="/ppt/slides/_rels/slide15.xml.rels" ContentType="application/vnd.openxmlformats-package.relationships+xml"/>
  <Override PartName="/ppt/slides/_rels/slide52.xml.rels" ContentType="application/vnd.openxmlformats-package.relationships+xml"/>
  <Override PartName="/ppt/slides/_rels/slide38.xml.rels" ContentType="application/vnd.openxmlformats-package.relationships+xml"/>
  <Override PartName="/ppt/slides/_rels/slide40.xml.rels" ContentType="application/vnd.openxmlformats-package.relationships+xml"/>
  <Override PartName="/ppt/slides/_rels/slide14.xml.rels" ContentType="application/vnd.openxmlformats-package.relationships+xml"/>
  <Override PartName="/ppt/slides/_rels/slide51.xml.rels" ContentType="application/vnd.openxmlformats-package.relationships+xml"/>
  <Override PartName="/ppt/slides/_rels/slide50.xml.rels" ContentType="application/vnd.openxmlformats-package.relationships+xml"/>
  <Override PartName="/ppt/slides/_rels/slide45.xml.rels" ContentType="application/vnd.openxmlformats-package.relationships+xml"/>
  <Override PartName="/ppt/slides/_rels/slide61.xml.rels" ContentType="application/vnd.openxmlformats-package.relationships+xml"/>
  <Override PartName="/ppt/slides/_rels/slide19.xml.rels" ContentType="application/vnd.openxmlformats-package.relationships+xml"/>
  <Override PartName="/ppt/slides/_rels/slide74.xml.rels" ContentType="application/vnd.openxmlformats-package.relationships+xml"/>
  <Override PartName="/ppt/slides/_rels/slide62.xml.rels" ContentType="application/vnd.openxmlformats-package.relationships+xml"/>
  <Override PartName="/ppt/slides/_rels/slide73.xml.rels" ContentType="application/vnd.openxmlformats-package.relationships+xml"/>
  <Override PartName="/ppt/slides/_rels/slide72.xml.rels" ContentType="application/vnd.openxmlformats-package.relationships+xml"/>
  <Override PartName="/ppt/slides/_rels/slide71.xml.rels" ContentType="application/vnd.openxmlformats-package.relationships+xml"/>
  <Override PartName="/ppt/slides/_rels/slide1.xml.rels" ContentType="application/vnd.openxmlformats-package.relationships+xml"/>
  <Override PartName="/ppt/slides/_rels/slide29.xml.rels" ContentType="application/vnd.openxmlformats-package.relationships+xml"/>
  <Override PartName="/ppt/slides/_rels/slide69.xml.rels" ContentType="application/vnd.openxmlformats-package.relationships+xml"/>
  <Override PartName="/ppt/slides/_rels/slide32.xml.rels" ContentType="application/vnd.openxmlformats-package.relationships+xml"/>
  <Override PartName="/ppt/slides/_rels/slide70.xml.rels" ContentType="application/vnd.openxmlformats-package.relationships+xml"/>
  <Override PartName="/ppt/slides/_rels/slide28.xml.rels" ContentType="application/vnd.openxmlformats-package.relationships+xml"/>
  <Override PartName="/ppt/slides/_rels/slide68.xml.rels" ContentType="application/vnd.openxmlformats-package.relationships+xml"/>
  <Override PartName="/ppt/slides/_rels/slide31.xml.rels" ContentType="application/vnd.openxmlformats-package.relationships+xml"/>
  <Override PartName="/ppt/slides/_rels/slide67.xml.rels" ContentType="application/vnd.openxmlformats-package.relationships+xml"/>
  <Override PartName="/ppt/slides/_rels/slide30.xml.rels" ContentType="application/vnd.openxmlformats-package.relationships+xml"/>
  <Override PartName="/ppt/slides/_rels/slide66.xml.rels" ContentType="application/vnd.openxmlformats-package.relationships+xml"/>
  <Override PartName="/ppt/slides/_rels/slide65.xml.rels" ContentType="application/vnd.openxmlformats-package.relationships+xml"/>
  <Override PartName="/ppt/slides/_rels/slide27.xml.rels" ContentType="application/vnd.openxmlformats-package.relationships+xml"/>
  <Override PartName="/ppt/slides/_rels/slide64.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63.xml.rels" ContentType="application/vnd.openxmlformats-package.relationships+xml"/>
  <Override PartName="/ppt/slides/_rels/slide17.xml.rels" ContentType="application/vnd.openxmlformats-package.relationships+xml"/>
  <Override PartName="/ppt/slides/_rels/slide3.xml.rels" ContentType="application/vnd.openxmlformats-package.relationships+xml"/>
  <Override PartName="/ppt/slides/_rels/slide20.xml.rels" ContentType="application/vnd.openxmlformats-package.relationships+xml"/>
  <Override PartName="/ppt/slides/_rels/slide57.xml.rels" ContentType="application/vnd.openxmlformats-package.relationships+xml"/>
  <Override PartName="/ppt/slides/_rels/slide11.xml.rels" ContentType="application/vnd.openxmlformats-package.relationships+xml"/>
  <Override PartName="/ppt/slides/slide71.xml" ContentType="application/vnd.openxmlformats-officedocument.presentationml.slide+xml"/>
  <Override PartName="/ppt/slides/slide29.xml" ContentType="application/vnd.openxmlformats-officedocument.presentationml.slide+xml"/>
  <Override PartName="/ppt/slides/slide69.xml" ContentType="application/vnd.openxmlformats-officedocument.presentationml.slide+xml"/>
  <Override PartName="/ppt/slides/slide32.xml" ContentType="application/vnd.openxmlformats-officedocument.presentationml.slide+xml"/>
  <Override PartName="/ppt/slides/slide70.xml" ContentType="application/vnd.openxmlformats-officedocument.presentationml.slide+xml"/>
  <Override PartName="/ppt/slides/slide28.xml" ContentType="application/vnd.openxmlformats-officedocument.presentationml.slide+xml"/>
  <Override PartName="/ppt/slides/slide68.xml" ContentType="application/vnd.openxmlformats-officedocument.presentationml.slide+xml"/>
  <Override PartName="/ppt/slides/slide31.xml" ContentType="application/vnd.openxmlformats-officedocument.presentationml.slide+xml"/>
  <Override PartName="/ppt/slides/slide67.xml" ContentType="application/vnd.openxmlformats-officedocument.presentationml.slide+xml"/>
  <Override PartName="/ppt/slides/slide30.xml" ContentType="application/vnd.openxmlformats-officedocument.presentationml.slide+xml"/>
  <Override PartName="/ppt/slides/slide66.xml" ContentType="application/vnd.openxmlformats-officedocument.presentationml.slide+xml"/>
  <Override PartName="/ppt/slides/slide65.xml" ContentType="application/vnd.openxmlformats-officedocument.presentationml.slide+xml"/>
  <Override PartName="/ppt/slides/slide27.xml" ContentType="application/vnd.openxmlformats-officedocument.presentationml.slide+xml"/>
  <Override PartName="/ppt/slides/slide64.xml" ContentType="application/vnd.openxmlformats-officedocument.presentationml.slide+xml"/>
  <Override PartName="/ppt/slides/slide26.xml" ContentType="application/vnd.openxmlformats-officedocument.presentationml.slide+xml"/>
  <Override PartName="/ppt/slides/slide63.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5.xml" ContentType="application/vnd.openxmlformats-officedocument.presentationml.slide+xml"/>
  <Override PartName="/ppt/slides/slide13.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 id="268" r:id="rId38"/>
    <p:sldId id="269" r:id="rId39"/>
    <p:sldId id="270" r:id="rId40"/>
    <p:sldId id="271" r:id="rId41"/>
    <p:sldId id="272" r:id="rId42"/>
    <p:sldId id="273" r:id="rId43"/>
    <p:sldId id="274" r:id="rId44"/>
    <p:sldId id="275" r:id="rId45"/>
    <p:sldId id="276" r:id="rId46"/>
    <p:sldId id="277" r:id="rId47"/>
    <p:sldId id="278" r:id="rId48"/>
    <p:sldId id="279" r:id="rId49"/>
    <p:sldId id="280" r:id="rId50"/>
    <p:sldId id="281" r:id="rId51"/>
    <p:sldId id="282" r:id="rId52"/>
    <p:sldId id="283" r:id="rId53"/>
    <p:sldId id="284" r:id="rId54"/>
    <p:sldId id="285" r:id="rId55"/>
    <p:sldId id="286" r:id="rId56"/>
    <p:sldId id="287" r:id="rId57"/>
    <p:sldId id="288" r:id="rId58"/>
    <p:sldId id="289" r:id="rId59"/>
    <p:sldId id="290" r:id="rId60"/>
    <p:sldId id="291" r:id="rId61"/>
    <p:sldId id="292" r:id="rId62"/>
    <p:sldId id="293" r:id="rId63"/>
    <p:sldId id="294" r:id="rId64"/>
    <p:sldId id="295" r:id="rId65"/>
    <p:sldId id="296" r:id="rId66"/>
    <p:sldId id="297" r:id="rId67"/>
    <p:sldId id="298" r:id="rId68"/>
    <p:sldId id="299" r:id="rId69"/>
    <p:sldId id="300" r:id="rId70"/>
    <p:sldId id="301" r:id="rId71"/>
    <p:sldId id="302" r:id="rId72"/>
    <p:sldId id="303" r:id="rId73"/>
    <p:sldId id="304" r:id="rId74"/>
    <p:sldId id="305" r:id="rId75"/>
    <p:sldId id="306" r:id="rId76"/>
    <p:sldId id="307" r:id="rId77"/>
    <p:sldId id="308" r:id="rId78"/>
    <p:sldId id="309" r:id="rId79"/>
    <p:sldId id="310" r:id="rId80"/>
    <p:sldId id="311" r:id="rId81"/>
    <p:sldId id="312" r:id="rId82"/>
    <p:sldId id="313" r:id="rId83"/>
    <p:sldId id="314" r:id="rId84"/>
    <p:sldId id="315" r:id="rId85"/>
    <p:sldId id="316" r:id="rId86"/>
    <p:sldId id="317" r:id="rId87"/>
    <p:sldId id="318" r:id="rId88"/>
    <p:sldId id="319" r:id="rId89"/>
    <p:sldId id="320" r:id="rId90"/>
    <p:sldId id="321" r:id="rId91"/>
    <p:sldId id="322" r:id="rId92"/>
    <p:sldId id="323" r:id="rId93"/>
    <p:sldId id="324" r:id="rId94"/>
    <p:sldId id="325" r:id="rId95"/>
    <p:sldId id="326" r:id="rId96"/>
    <p:sldId id="327" r:id="rId97"/>
    <p:sldId id="328" r:id="rId98"/>
    <p:sldId id="329" r:id="rId99"/>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 Target="slides/slide1.xml"/><Relationship Id="rId27" Type="http://schemas.openxmlformats.org/officeDocument/2006/relationships/slide" Target="slides/slide2.xml"/><Relationship Id="rId28" Type="http://schemas.openxmlformats.org/officeDocument/2006/relationships/slide" Target="slides/slide3.xml"/><Relationship Id="rId29" Type="http://schemas.openxmlformats.org/officeDocument/2006/relationships/slide" Target="slides/slide4.xml"/><Relationship Id="rId30" Type="http://schemas.openxmlformats.org/officeDocument/2006/relationships/slide" Target="slides/slide5.xml"/><Relationship Id="rId31" Type="http://schemas.openxmlformats.org/officeDocument/2006/relationships/slide" Target="slides/slide6.xml"/><Relationship Id="rId32" Type="http://schemas.openxmlformats.org/officeDocument/2006/relationships/slide" Target="slides/slide7.xml"/><Relationship Id="rId33" Type="http://schemas.openxmlformats.org/officeDocument/2006/relationships/slide" Target="slides/slide8.xml"/><Relationship Id="rId34" Type="http://schemas.openxmlformats.org/officeDocument/2006/relationships/slide" Target="slides/slide9.xml"/><Relationship Id="rId35" Type="http://schemas.openxmlformats.org/officeDocument/2006/relationships/slide" Target="slides/slide10.xml"/><Relationship Id="rId36" Type="http://schemas.openxmlformats.org/officeDocument/2006/relationships/slide" Target="slides/slide11.xml"/><Relationship Id="rId37" Type="http://schemas.openxmlformats.org/officeDocument/2006/relationships/slide" Target="slides/slide12.xml"/><Relationship Id="rId38" Type="http://schemas.openxmlformats.org/officeDocument/2006/relationships/slide" Target="slides/slide13.xml"/><Relationship Id="rId39" Type="http://schemas.openxmlformats.org/officeDocument/2006/relationships/slide" Target="slides/slide14.xml"/><Relationship Id="rId40" Type="http://schemas.openxmlformats.org/officeDocument/2006/relationships/slide" Target="slides/slide15.xml"/><Relationship Id="rId41" Type="http://schemas.openxmlformats.org/officeDocument/2006/relationships/slide" Target="slides/slide16.xml"/><Relationship Id="rId42" Type="http://schemas.openxmlformats.org/officeDocument/2006/relationships/slide" Target="slides/slide17.xml"/><Relationship Id="rId43" Type="http://schemas.openxmlformats.org/officeDocument/2006/relationships/slide" Target="slides/slide18.xml"/><Relationship Id="rId44" Type="http://schemas.openxmlformats.org/officeDocument/2006/relationships/slide" Target="slides/slide19.xml"/><Relationship Id="rId45" Type="http://schemas.openxmlformats.org/officeDocument/2006/relationships/slide" Target="slides/slide20.xml"/><Relationship Id="rId46" Type="http://schemas.openxmlformats.org/officeDocument/2006/relationships/slide" Target="slides/slide21.xml"/><Relationship Id="rId47" Type="http://schemas.openxmlformats.org/officeDocument/2006/relationships/slide" Target="slides/slide22.xml"/><Relationship Id="rId48" Type="http://schemas.openxmlformats.org/officeDocument/2006/relationships/slide" Target="slides/slide23.xml"/><Relationship Id="rId49" Type="http://schemas.openxmlformats.org/officeDocument/2006/relationships/slide" Target="slides/slide24.xml"/><Relationship Id="rId50" Type="http://schemas.openxmlformats.org/officeDocument/2006/relationships/slide" Target="slides/slide25.xml"/><Relationship Id="rId51" Type="http://schemas.openxmlformats.org/officeDocument/2006/relationships/slide" Target="slides/slide26.xml"/><Relationship Id="rId52" Type="http://schemas.openxmlformats.org/officeDocument/2006/relationships/slide" Target="slides/slide27.xml"/><Relationship Id="rId53" Type="http://schemas.openxmlformats.org/officeDocument/2006/relationships/slide" Target="slides/slide28.xml"/><Relationship Id="rId54" Type="http://schemas.openxmlformats.org/officeDocument/2006/relationships/slide" Target="slides/slide29.xml"/><Relationship Id="rId55" Type="http://schemas.openxmlformats.org/officeDocument/2006/relationships/slide" Target="slides/slide30.xml"/><Relationship Id="rId56" Type="http://schemas.openxmlformats.org/officeDocument/2006/relationships/slide" Target="slides/slide31.xml"/><Relationship Id="rId57" Type="http://schemas.openxmlformats.org/officeDocument/2006/relationships/slide" Target="slides/slide32.xml"/><Relationship Id="rId58" Type="http://schemas.openxmlformats.org/officeDocument/2006/relationships/slide" Target="slides/slide33.xml"/><Relationship Id="rId59" Type="http://schemas.openxmlformats.org/officeDocument/2006/relationships/slide" Target="slides/slide34.xml"/><Relationship Id="rId60" Type="http://schemas.openxmlformats.org/officeDocument/2006/relationships/slide" Target="slides/slide35.xml"/><Relationship Id="rId61" Type="http://schemas.openxmlformats.org/officeDocument/2006/relationships/slide" Target="slides/slide36.xml"/><Relationship Id="rId62" Type="http://schemas.openxmlformats.org/officeDocument/2006/relationships/slide" Target="slides/slide37.xml"/><Relationship Id="rId63" Type="http://schemas.openxmlformats.org/officeDocument/2006/relationships/slide" Target="slides/slide38.xml"/><Relationship Id="rId64" Type="http://schemas.openxmlformats.org/officeDocument/2006/relationships/slide" Target="slides/slide39.xml"/><Relationship Id="rId65" Type="http://schemas.openxmlformats.org/officeDocument/2006/relationships/slide" Target="slides/slide40.xml"/><Relationship Id="rId66" Type="http://schemas.openxmlformats.org/officeDocument/2006/relationships/slide" Target="slides/slide41.xml"/><Relationship Id="rId67" Type="http://schemas.openxmlformats.org/officeDocument/2006/relationships/slide" Target="slides/slide42.xml"/><Relationship Id="rId68" Type="http://schemas.openxmlformats.org/officeDocument/2006/relationships/slide" Target="slides/slide43.xml"/><Relationship Id="rId69" Type="http://schemas.openxmlformats.org/officeDocument/2006/relationships/slide" Target="slides/slide44.xml"/><Relationship Id="rId70" Type="http://schemas.openxmlformats.org/officeDocument/2006/relationships/slide" Target="slides/slide45.xml"/><Relationship Id="rId71" Type="http://schemas.openxmlformats.org/officeDocument/2006/relationships/slide" Target="slides/slide46.xml"/><Relationship Id="rId72" Type="http://schemas.openxmlformats.org/officeDocument/2006/relationships/slide" Target="slides/slide47.xml"/><Relationship Id="rId73" Type="http://schemas.openxmlformats.org/officeDocument/2006/relationships/slide" Target="slides/slide48.xml"/><Relationship Id="rId74" Type="http://schemas.openxmlformats.org/officeDocument/2006/relationships/slide" Target="slides/slide49.xml"/><Relationship Id="rId75" Type="http://schemas.openxmlformats.org/officeDocument/2006/relationships/slide" Target="slides/slide50.xml"/><Relationship Id="rId76" Type="http://schemas.openxmlformats.org/officeDocument/2006/relationships/slide" Target="slides/slide51.xml"/><Relationship Id="rId77" Type="http://schemas.openxmlformats.org/officeDocument/2006/relationships/slide" Target="slides/slide52.xml"/><Relationship Id="rId78" Type="http://schemas.openxmlformats.org/officeDocument/2006/relationships/slide" Target="slides/slide53.xml"/><Relationship Id="rId79" Type="http://schemas.openxmlformats.org/officeDocument/2006/relationships/slide" Target="slides/slide54.xml"/><Relationship Id="rId80" Type="http://schemas.openxmlformats.org/officeDocument/2006/relationships/slide" Target="slides/slide55.xml"/><Relationship Id="rId81" Type="http://schemas.openxmlformats.org/officeDocument/2006/relationships/slide" Target="slides/slide56.xml"/><Relationship Id="rId82" Type="http://schemas.openxmlformats.org/officeDocument/2006/relationships/slide" Target="slides/slide57.xml"/><Relationship Id="rId83" Type="http://schemas.openxmlformats.org/officeDocument/2006/relationships/slide" Target="slides/slide58.xml"/><Relationship Id="rId84" Type="http://schemas.openxmlformats.org/officeDocument/2006/relationships/slide" Target="slides/slide59.xml"/><Relationship Id="rId85" Type="http://schemas.openxmlformats.org/officeDocument/2006/relationships/slide" Target="slides/slide60.xml"/><Relationship Id="rId86" Type="http://schemas.openxmlformats.org/officeDocument/2006/relationships/slide" Target="slides/slide61.xml"/><Relationship Id="rId87" Type="http://schemas.openxmlformats.org/officeDocument/2006/relationships/slide" Target="slides/slide62.xml"/><Relationship Id="rId88" Type="http://schemas.openxmlformats.org/officeDocument/2006/relationships/slide" Target="slides/slide63.xml"/><Relationship Id="rId89" Type="http://schemas.openxmlformats.org/officeDocument/2006/relationships/slide" Target="slides/slide64.xml"/><Relationship Id="rId90" Type="http://schemas.openxmlformats.org/officeDocument/2006/relationships/slide" Target="slides/slide65.xml"/><Relationship Id="rId91" Type="http://schemas.openxmlformats.org/officeDocument/2006/relationships/slide" Target="slides/slide66.xml"/><Relationship Id="rId92" Type="http://schemas.openxmlformats.org/officeDocument/2006/relationships/slide" Target="slides/slide67.xml"/><Relationship Id="rId93" Type="http://schemas.openxmlformats.org/officeDocument/2006/relationships/slide" Target="slides/slide68.xml"/><Relationship Id="rId94" Type="http://schemas.openxmlformats.org/officeDocument/2006/relationships/slide" Target="slides/slide69.xml"/><Relationship Id="rId95" Type="http://schemas.openxmlformats.org/officeDocument/2006/relationships/slide" Target="slides/slide70.xml"/><Relationship Id="rId96" Type="http://schemas.openxmlformats.org/officeDocument/2006/relationships/slide" Target="slides/slide71.xml"/><Relationship Id="rId97" Type="http://schemas.openxmlformats.org/officeDocument/2006/relationships/slide" Target="slides/slide72.xml"/><Relationship Id="rId98" Type="http://schemas.openxmlformats.org/officeDocument/2006/relationships/slide" Target="slides/slide73.xml"/><Relationship Id="rId99" Type="http://schemas.openxmlformats.org/officeDocument/2006/relationships/slide" Target="slides/slide74.xml"/><Relationship Id="rId100" Type="http://schemas.openxmlformats.org/officeDocument/2006/relationships/presProps" Target="presProps.xml"/>
</Relationships>
</file>

<file path=ppt/media/image1.png>
</file>

<file path=ppt/media/image10.jpeg>
</file>

<file path=ppt/media/image11.jpeg>
</file>

<file path=ppt/media/image12.png>
</file>

<file path=ppt/media/image13.png>
</file>

<file path=ppt/media/image14.jpe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entered Text">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Tx" preserve="1">
  <p:cSld name="Default">
    <p:spTree>
      <p:nvGrpSpPr>
        <p:cNvPr id="1" name=""/>
        <p:cNvGrpSpPr/>
        <p:nvPr/>
      </p:nvGrpSpPr>
      <p:grpSpPr>
        <a:xfrm>
          <a:off x="0" y="0"/>
          <a:ext cx="0" cy="0"/>
          <a:chOff x="0" y="0"/>
          <a:chExt cx="0" cy="0"/>
        </a:xfrm>
      </p:grpSpPr>
      <p:sp>
        <p:nvSpPr>
          <p:cNvPr id="1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6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Default 1">
    <p:spTree>
      <p:nvGrpSpPr>
        <p:cNvPr id="1" name=""/>
        <p:cNvGrpSpPr/>
        <p:nvPr/>
      </p:nvGrpSpPr>
      <p:grpSpPr>
        <a:xfrm>
          <a:off x="0" y="0"/>
          <a:ext cx="0" cy="0"/>
          <a:chOff x="0" y="0"/>
          <a:chExt cx="0" cy="0"/>
        </a:xfrm>
      </p:grpSpPr>
      <p:sp>
        <p:nvSpPr>
          <p:cNvPr id="18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8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8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85"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Default 2">
    <p:spTree>
      <p:nvGrpSpPr>
        <p:cNvPr id="1" name=""/>
        <p:cNvGrpSpPr/>
        <p:nvPr/>
      </p:nvGrpSpPr>
      <p:grpSpPr>
        <a:xfrm>
          <a:off x="0" y="0"/>
          <a:ext cx="0" cy="0"/>
          <a:chOff x="0" y="0"/>
          <a:chExt cx="0" cy="0"/>
        </a:xfrm>
      </p:grpSpPr>
      <p:sp>
        <p:nvSpPr>
          <p:cNvPr id="1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1"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Default 3">
    <p:spTree>
      <p:nvGrpSpPr>
        <p:cNvPr id="1" name=""/>
        <p:cNvGrpSpPr/>
        <p:nvPr/>
      </p:nvGrpSpPr>
      <p:grpSpPr>
        <a:xfrm>
          <a:off x="0" y="0"/>
          <a:ext cx="0" cy="0"/>
          <a:chOff x="0" y="0"/>
          <a:chExt cx="0" cy="0"/>
        </a:xfrm>
      </p:grpSpPr>
      <p:sp>
        <p:nvSpPr>
          <p:cNvPr id="21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1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Default 4">
    <p:spTree>
      <p:nvGrpSpPr>
        <p:cNvPr id="1" name=""/>
        <p:cNvGrpSpPr/>
        <p:nvPr/>
      </p:nvGrpSpPr>
      <p:grpSpPr>
        <a:xfrm>
          <a:off x="0" y="0"/>
          <a:ext cx="0" cy="0"/>
          <a:chOff x="0" y="0"/>
          <a:chExt cx="0" cy="0"/>
        </a:xfrm>
      </p:grpSpPr>
      <p:sp>
        <p:nvSpPr>
          <p:cNvPr id="2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
    <p:spTree>
      <p:nvGrpSpPr>
        <p:cNvPr id="1" name=""/>
        <p:cNvGrpSpPr/>
        <p:nvPr/>
      </p:nvGrpSpPr>
      <p:grpSpPr>
        <a:xfrm>
          <a:off x="0" y="0"/>
          <a:ext cx="0" cy="0"/>
          <a:chOff x="0" y="0"/>
          <a:chExt cx="0" cy="0"/>
        </a:xfrm>
      </p:grpSpPr>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AndTwoObj" preserve="1">
  <p:cSld name="Title Content and 2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7">
    <p:spTree>
      <p:nvGrpSpPr>
        <p:cNvPr id="1" name=""/>
        <p:cNvGrpSpPr/>
        <p:nvPr/>
      </p:nvGrpSpPr>
      <p:grpSpPr>
        <a:xfrm>
          <a:off x="0" y="0"/>
          <a:ext cx="0" cy="0"/>
          <a:chOff x="0" y="0"/>
          <a:chExt cx="0" cy="0"/>
        </a:xfrm>
      </p:grpSpPr>
      <p:sp>
        <p:nvSpPr>
          <p:cNvPr id="26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6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8">
    <p:spTree>
      <p:nvGrpSpPr>
        <p:cNvPr id="1" name=""/>
        <p:cNvGrpSpPr/>
        <p:nvPr/>
      </p:nvGrpSpPr>
      <p:grpSpPr>
        <a:xfrm>
          <a:off x="0" y="0"/>
          <a:ext cx="0" cy="0"/>
          <a:chOff x="0" y="0"/>
          <a:chExt cx="0" cy="0"/>
        </a:xfrm>
      </p:grpSpPr>
      <p:sp>
        <p:nvSpPr>
          <p:cNvPr id="27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7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9">
    <p:spTree>
      <p:nvGrpSpPr>
        <p:cNvPr id="1" name=""/>
        <p:cNvGrpSpPr/>
        <p:nvPr/>
      </p:nvGrpSpPr>
      <p:grpSpPr>
        <a:xfrm>
          <a:off x="0" y="0"/>
          <a:ext cx="0" cy="0"/>
          <a:chOff x="0" y="0"/>
          <a:chExt cx="0" cy="0"/>
        </a:xfrm>
      </p:grpSpPr>
      <p:sp>
        <p:nvSpPr>
          <p:cNvPr id="2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8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8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10">
    <p:spTree>
      <p:nvGrpSpPr>
        <p:cNvPr id="1" name=""/>
        <p:cNvGrpSpPr/>
        <p:nvPr/>
      </p:nvGrpSpPr>
      <p:grpSpPr>
        <a:xfrm>
          <a:off x="0" y="0"/>
          <a:ext cx="0" cy="0"/>
          <a:chOff x="0" y="0"/>
          <a:chExt cx="0" cy="0"/>
        </a:xfrm>
      </p:grpSpPr>
      <p:sp>
        <p:nvSpPr>
          <p:cNvPr id="2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1">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4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E315B170-82BF-4EA7-B9B3-17F1CD9C220F}"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43800" cy="553680"/>
          </a:xfrm>
          <a:prstGeom prst="rect">
            <a:avLst/>
          </a:prstGeom>
          <a:ln w="0">
            <a:noFill/>
          </a:ln>
        </p:spPr>
      </p:pic>
      <p:pic>
        <p:nvPicPr>
          <p:cNvPr id="4" name="Grafik 2" descr=""/>
          <p:cNvPicPr/>
          <p:nvPr/>
        </p:nvPicPr>
        <p:blipFill>
          <a:blip r:embed="rId3"/>
          <a:stretch/>
        </p:blipFill>
        <p:spPr>
          <a:xfrm>
            <a:off x="7430400" y="134640"/>
            <a:ext cx="3689640" cy="505800"/>
          </a:xfrm>
          <a:prstGeom prst="rect">
            <a:avLst/>
          </a:prstGeom>
          <a:ln w="0">
            <a:noFill/>
          </a:ln>
        </p:spPr>
      </p:pic>
      <p:sp>
        <p:nvSpPr>
          <p:cNvPr id="5"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9"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0"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1"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2"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23"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F677F3DD-D02F-4B3E-A9BF-79BDA6567BD5}"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24"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25" name="Picture 19" descr="Logo_TUC_de_RGB"/>
          <p:cNvPicPr/>
          <p:nvPr/>
        </p:nvPicPr>
        <p:blipFill>
          <a:blip r:embed="rId2"/>
          <a:stretch/>
        </p:blipFill>
        <p:spPr>
          <a:xfrm>
            <a:off x="0" y="0"/>
            <a:ext cx="3043800" cy="553680"/>
          </a:xfrm>
          <a:prstGeom prst="rect">
            <a:avLst/>
          </a:prstGeom>
          <a:ln w="0">
            <a:noFill/>
          </a:ln>
        </p:spPr>
      </p:pic>
      <p:pic>
        <p:nvPicPr>
          <p:cNvPr id="126" name="Grafik 2" descr=""/>
          <p:cNvPicPr/>
          <p:nvPr/>
        </p:nvPicPr>
        <p:blipFill>
          <a:blip r:embed="rId3"/>
          <a:stretch/>
        </p:blipFill>
        <p:spPr>
          <a:xfrm>
            <a:off x="7430400" y="134640"/>
            <a:ext cx="3689640" cy="505800"/>
          </a:xfrm>
          <a:prstGeom prst="rect">
            <a:avLst/>
          </a:prstGeom>
          <a:ln w="0">
            <a:noFill/>
          </a:ln>
        </p:spPr>
      </p:pic>
      <p:sp>
        <p:nvSpPr>
          <p:cNvPr id="127"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28"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29"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3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31"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32"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7" r:id="rId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6"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37"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BF1DA661-754F-4B57-A93A-8F8B1B1AE03B}"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38"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39" name="Picture 19" descr="Logo_TUC_de_RGB"/>
          <p:cNvPicPr/>
          <p:nvPr/>
        </p:nvPicPr>
        <p:blipFill>
          <a:blip r:embed="rId2"/>
          <a:stretch/>
        </p:blipFill>
        <p:spPr>
          <a:xfrm>
            <a:off x="0" y="0"/>
            <a:ext cx="3043800" cy="553680"/>
          </a:xfrm>
          <a:prstGeom prst="rect">
            <a:avLst/>
          </a:prstGeom>
          <a:ln w="0">
            <a:noFill/>
          </a:ln>
        </p:spPr>
      </p:pic>
      <p:pic>
        <p:nvPicPr>
          <p:cNvPr id="140" name="Grafik 2" descr=""/>
          <p:cNvPicPr/>
          <p:nvPr/>
        </p:nvPicPr>
        <p:blipFill>
          <a:blip r:embed="rId3"/>
          <a:stretch/>
        </p:blipFill>
        <p:spPr>
          <a:xfrm>
            <a:off x="7430400" y="134640"/>
            <a:ext cx="3689640" cy="505800"/>
          </a:xfrm>
          <a:prstGeom prst="rect">
            <a:avLst/>
          </a:prstGeom>
          <a:ln w="0">
            <a:noFill/>
          </a:ln>
        </p:spPr>
      </p:pic>
      <p:sp>
        <p:nvSpPr>
          <p:cNvPr id="141"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42"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43"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4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9" r:id="rId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6"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47"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9AFA5A3B-E103-4D37-83EA-41E777B49F57}"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48"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49" name="Picture 19" descr="Logo_TUC_de_RGB"/>
          <p:cNvPicPr/>
          <p:nvPr/>
        </p:nvPicPr>
        <p:blipFill>
          <a:blip r:embed="rId2"/>
          <a:stretch/>
        </p:blipFill>
        <p:spPr>
          <a:xfrm>
            <a:off x="0" y="0"/>
            <a:ext cx="3043800" cy="553680"/>
          </a:xfrm>
          <a:prstGeom prst="rect">
            <a:avLst/>
          </a:prstGeom>
          <a:ln w="0">
            <a:noFill/>
          </a:ln>
        </p:spPr>
      </p:pic>
      <p:pic>
        <p:nvPicPr>
          <p:cNvPr id="150" name="Grafik 2" descr=""/>
          <p:cNvPicPr/>
          <p:nvPr/>
        </p:nvPicPr>
        <p:blipFill>
          <a:blip r:embed="rId3"/>
          <a:stretch/>
        </p:blipFill>
        <p:spPr>
          <a:xfrm>
            <a:off x="7430400" y="134640"/>
            <a:ext cx="3689640" cy="505800"/>
          </a:xfrm>
          <a:prstGeom prst="rect">
            <a:avLst/>
          </a:prstGeom>
          <a:ln w="0">
            <a:noFill/>
          </a:ln>
        </p:spPr>
      </p:pic>
      <p:sp>
        <p:nvSpPr>
          <p:cNvPr id="151"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52"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53"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4"/>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4"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55"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011D52FA-6292-458E-A0B2-9061B4B407FF}"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56"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57" name="Picture 19" descr="Logo_TUC_de_RGB"/>
          <p:cNvPicPr/>
          <p:nvPr/>
        </p:nvPicPr>
        <p:blipFill>
          <a:blip r:embed="rId2"/>
          <a:stretch/>
        </p:blipFill>
        <p:spPr>
          <a:xfrm>
            <a:off x="0" y="0"/>
            <a:ext cx="3043800" cy="553680"/>
          </a:xfrm>
          <a:prstGeom prst="rect">
            <a:avLst/>
          </a:prstGeom>
          <a:ln w="0">
            <a:noFill/>
          </a:ln>
        </p:spPr>
      </p:pic>
      <p:pic>
        <p:nvPicPr>
          <p:cNvPr id="158" name="Grafik 2" descr=""/>
          <p:cNvPicPr/>
          <p:nvPr/>
        </p:nvPicPr>
        <p:blipFill>
          <a:blip r:embed="rId3"/>
          <a:stretch/>
        </p:blipFill>
        <p:spPr>
          <a:xfrm>
            <a:off x="7430400" y="134640"/>
            <a:ext cx="3689640" cy="505800"/>
          </a:xfrm>
          <a:prstGeom prst="rect">
            <a:avLst/>
          </a:prstGeom>
          <a:ln w="0">
            <a:noFill/>
          </a:ln>
        </p:spPr>
      </p:pic>
      <p:sp>
        <p:nvSpPr>
          <p:cNvPr id="159"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60"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168039F2-F716-4B21-BE41-28D06124A4C6}"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61"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6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63"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64"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65"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3" r:id="rId4"/>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0"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71"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EB2BCBAC-BEBA-4BCE-B6CD-D52D4511DBA8}"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72"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73" name="Picture 19" descr="Logo_TUC_de_RGB"/>
          <p:cNvPicPr/>
          <p:nvPr/>
        </p:nvPicPr>
        <p:blipFill>
          <a:blip r:embed="rId2"/>
          <a:stretch/>
        </p:blipFill>
        <p:spPr>
          <a:xfrm>
            <a:off x="0" y="0"/>
            <a:ext cx="3043800" cy="553680"/>
          </a:xfrm>
          <a:prstGeom prst="rect">
            <a:avLst/>
          </a:prstGeom>
          <a:ln w="0">
            <a:noFill/>
          </a:ln>
        </p:spPr>
      </p:pic>
      <p:pic>
        <p:nvPicPr>
          <p:cNvPr id="174" name="Grafik 2" descr=""/>
          <p:cNvPicPr/>
          <p:nvPr/>
        </p:nvPicPr>
        <p:blipFill>
          <a:blip r:embed="rId3"/>
          <a:stretch/>
        </p:blipFill>
        <p:spPr>
          <a:xfrm>
            <a:off x="7430400" y="134640"/>
            <a:ext cx="3689640" cy="505800"/>
          </a:xfrm>
          <a:prstGeom prst="rect">
            <a:avLst/>
          </a:prstGeom>
          <a:ln w="0">
            <a:noFill/>
          </a:ln>
        </p:spPr>
      </p:pic>
      <p:sp>
        <p:nvSpPr>
          <p:cNvPr id="175"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76"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982BD8B1-E16D-4486-B0BB-4AF0BD0477EB}"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77"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7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79"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80"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81"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6"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87"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C456A444-77C6-46C5-9F82-1ED60628B0FB}"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88"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89" name="Picture 19" descr="Logo_TUC_de_RGB"/>
          <p:cNvPicPr/>
          <p:nvPr/>
        </p:nvPicPr>
        <p:blipFill>
          <a:blip r:embed="rId2"/>
          <a:stretch/>
        </p:blipFill>
        <p:spPr>
          <a:xfrm>
            <a:off x="0" y="0"/>
            <a:ext cx="3043800" cy="553680"/>
          </a:xfrm>
          <a:prstGeom prst="rect">
            <a:avLst/>
          </a:prstGeom>
          <a:ln w="0">
            <a:noFill/>
          </a:ln>
        </p:spPr>
      </p:pic>
      <p:pic>
        <p:nvPicPr>
          <p:cNvPr id="190" name="Grafik 2" descr=""/>
          <p:cNvPicPr/>
          <p:nvPr/>
        </p:nvPicPr>
        <p:blipFill>
          <a:blip r:embed="rId3"/>
          <a:stretch/>
        </p:blipFill>
        <p:spPr>
          <a:xfrm>
            <a:off x="7430400" y="134640"/>
            <a:ext cx="3689640" cy="505800"/>
          </a:xfrm>
          <a:prstGeom prst="rect">
            <a:avLst/>
          </a:prstGeom>
          <a:ln w="0">
            <a:noFill/>
          </a:ln>
        </p:spPr>
      </p:pic>
      <p:sp>
        <p:nvSpPr>
          <p:cNvPr id="191"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92"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A0062FD8-A890-4AA7-A886-1F55F7A430DB}"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93"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9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95"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9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197"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7" r:id="rId4"/>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2"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03"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37D0A513-64DB-4BED-9E3D-3F550C54C6F2}"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04"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05" name="Picture 19" descr="Logo_TUC_de_RGB"/>
          <p:cNvPicPr/>
          <p:nvPr/>
        </p:nvPicPr>
        <p:blipFill>
          <a:blip r:embed="rId2"/>
          <a:stretch/>
        </p:blipFill>
        <p:spPr>
          <a:xfrm>
            <a:off x="0" y="0"/>
            <a:ext cx="3043800" cy="553680"/>
          </a:xfrm>
          <a:prstGeom prst="rect">
            <a:avLst/>
          </a:prstGeom>
          <a:ln w="0">
            <a:noFill/>
          </a:ln>
        </p:spPr>
      </p:pic>
      <p:pic>
        <p:nvPicPr>
          <p:cNvPr id="206" name="Grafik 2" descr=""/>
          <p:cNvPicPr/>
          <p:nvPr/>
        </p:nvPicPr>
        <p:blipFill>
          <a:blip r:embed="rId3"/>
          <a:stretch/>
        </p:blipFill>
        <p:spPr>
          <a:xfrm>
            <a:off x="7430400" y="134640"/>
            <a:ext cx="3689640" cy="505800"/>
          </a:xfrm>
          <a:prstGeom prst="rect">
            <a:avLst/>
          </a:prstGeom>
          <a:ln w="0">
            <a:noFill/>
          </a:ln>
        </p:spPr>
      </p:pic>
      <p:sp>
        <p:nvSpPr>
          <p:cNvPr id="207"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08"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4CE610D9-2519-49A2-AC73-D8518ACF6950}"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09"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1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11"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12"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9" r:id="rId4"/>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6"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17"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1F442306-A16E-44CC-84E2-1DA8226C6B97}"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18"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19" name="Picture 19" descr="Logo_TUC_de_RGB"/>
          <p:cNvPicPr/>
          <p:nvPr/>
        </p:nvPicPr>
        <p:blipFill>
          <a:blip r:embed="rId2"/>
          <a:stretch/>
        </p:blipFill>
        <p:spPr>
          <a:xfrm>
            <a:off x="0" y="0"/>
            <a:ext cx="3043800" cy="553680"/>
          </a:xfrm>
          <a:prstGeom prst="rect">
            <a:avLst/>
          </a:prstGeom>
          <a:ln w="0">
            <a:noFill/>
          </a:ln>
        </p:spPr>
      </p:pic>
      <p:pic>
        <p:nvPicPr>
          <p:cNvPr id="220" name="Grafik 2" descr=""/>
          <p:cNvPicPr/>
          <p:nvPr/>
        </p:nvPicPr>
        <p:blipFill>
          <a:blip r:embed="rId3"/>
          <a:stretch/>
        </p:blipFill>
        <p:spPr>
          <a:xfrm>
            <a:off x="7430400" y="134640"/>
            <a:ext cx="3689640" cy="505800"/>
          </a:xfrm>
          <a:prstGeom prst="rect">
            <a:avLst/>
          </a:prstGeom>
          <a:ln w="0">
            <a:noFill/>
          </a:ln>
        </p:spPr>
      </p:pic>
      <p:sp>
        <p:nvSpPr>
          <p:cNvPr id="221"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22"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1955B2D2-4097-4495-A4B1-740D33AFE40A}"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23"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2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25"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2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27"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28"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1" r:id="rId4"/>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4"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35"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7BFCFE07-6A8F-458F-AEE1-397E5F2E4542}"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36"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37" name="Picture 19" descr="Logo_TUC_de_RGB"/>
          <p:cNvPicPr/>
          <p:nvPr/>
        </p:nvPicPr>
        <p:blipFill>
          <a:blip r:embed="rId2"/>
          <a:stretch/>
        </p:blipFill>
        <p:spPr>
          <a:xfrm>
            <a:off x="0" y="0"/>
            <a:ext cx="3043800" cy="553680"/>
          </a:xfrm>
          <a:prstGeom prst="rect">
            <a:avLst/>
          </a:prstGeom>
          <a:ln w="0">
            <a:noFill/>
          </a:ln>
        </p:spPr>
      </p:pic>
      <p:pic>
        <p:nvPicPr>
          <p:cNvPr id="238" name="Grafik 2" descr=""/>
          <p:cNvPicPr/>
          <p:nvPr/>
        </p:nvPicPr>
        <p:blipFill>
          <a:blip r:embed="rId3"/>
          <a:stretch/>
        </p:blipFill>
        <p:spPr>
          <a:xfrm>
            <a:off x="7430400" y="134640"/>
            <a:ext cx="3689640" cy="505800"/>
          </a:xfrm>
          <a:prstGeom prst="rect">
            <a:avLst/>
          </a:prstGeom>
          <a:ln w="0">
            <a:noFill/>
          </a:ln>
        </p:spPr>
      </p:pic>
      <p:sp>
        <p:nvSpPr>
          <p:cNvPr id="239"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40"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7AFE8D2E-B409-4156-88C1-1657A00AFA55}"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41"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3" r:id="rId4"/>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2"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43"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02690164-AE00-4BE0-9173-F84BCF0B23DF}"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44"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45" name="Picture 19" descr="Logo_TUC_de_RGB"/>
          <p:cNvPicPr/>
          <p:nvPr/>
        </p:nvPicPr>
        <p:blipFill>
          <a:blip r:embed="rId2"/>
          <a:stretch/>
        </p:blipFill>
        <p:spPr>
          <a:xfrm>
            <a:off x="0" y="0"/>
            <a:ext cx="3043800" cy="553680"/>
          </a:xfrm>
          <a:prstGeom prst="rect">
            <a:avLst/>
          </a:prstGeom>
          <a:ln w="0">
            <a:noFill/>
          </a:ln>
        </p:spPr>
      </p:pic>
      <p:pic>
        <p:nvPicPr>
          <p:cNvPr id="246" name="Grafik 2" descr=""/>
          <p:cNvPicPr/>
          <p:nvPr/>
        </p:nvPicPr>
        <p:blipFill>
          <a:blip r:embed="rId3"/>
          <a:stretch/>
        </p:blipFill>
        <p:spPr>
          <a:xfrm>
            <a:off x="7430400" y="134640"/>
            <a:ext cx="3689640" cy="505800"/>
          </a:xfrm>
          <a:prstGeom prst="rect">
            <a:avLst/>
          </a:prstGeom>
          <a:ln w="0">
            <a:noFill/>
          </a:ln>
        </p:spPr>
      </p:pic>
      <p:sp>
        <p:nvSpPr>
          <p:cNvPr id="247"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48"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223968FD-0BB8-4BCC-A2F6-7AAA8D85C234}"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49"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25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5"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7"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3F7D1422-0CDA-4DA3-8999-7C389BF29CF9}"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8"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9" name="Picture 19" descr="Logo_TUC_de_RGB"/>
          <p:cNvPicPr/>
          <p:nvPr/>
        </p:nvPicPr>
        <p:blipFill>
          <a:blip r:embed="rId2"/>
          <a:stretch/>
        </p:blipFill>
        <p:spPr>
          <a:xfrm>
            <a:off x="0" y="0"/>
            <a:ext cx="3043800" cy="553680"/>
          </a:xfrm>
          <a:prstGeom prst="rect">
            <a:avLst/>
          </a:prstGeom>
          <a:ln w="0">
            <a:noFill/>
          </a:ln>
        </p:spPr>
      </p:pic>
      <p:pic>
        <p:nvPicPr>
          <p:cNvPr id="20" name="Grafik 2" descr=""/>
          <p:cNvPicPr/>
          <p:nvPr/>
        </p:nvPicPr>
        <p:blipFill>
          <a:blip r:embed="rId3"/>
          <a:stretch/>
        </p:blipFill>
        <p:spPr>
          <a:xfrm>
            <a:off x="7430400" y="134640"/>
            <a:ext cx="3689640" cy="505800"/>
          </a:xfrm>
          <a:prstGeom prst="rect">
            <a:avLst/>
          </a:prstGeom>
          <a:ln w="0">
            <a:noFill/>
          </a:ln>
        </p:spPr>
      </p:pic>
      <p:sp>
        <p:nvSpPr>
          <p:cNvPr id="21"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22"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3"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6"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7" name="PlaceHolder 4"/>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2"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53"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C189B99C-6526-454E-B264-380AD1AE4AC1}"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54"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55" name="Picture 19" descr="Logo_TUC_de_RGB"/>
          <p:cNvPicPr/>
          <p:nvPr/>
        </p:nvPicPr>
        <p:blipFill>
          <a:blip r:embed="rId2"/>
          <a:stretch/>
        </p:blipFill>
        <p:spPr>
          <a:xfrm>
            <a:off x="0" y="0"/>
            <a:ext cx="3043800" cy="553680"/>
          </a:xfrm>
          <a:prstGeom prst="rect">
            <a:avLst/>
          </a:prstGeom>
          <a:ln w="0">
            <a:noFill/>
          </a:ln>
        </p:spPr>
      </p:pic>
      <p:pic>
        <p:nvPicPr>
          <p:cNvPr id="256" name="Grafik 2" descr=""/>
          <p:cNvPicPr/>
          <p:nvPr/>
        </p:nvPicPr>
        <p:blipFill>
          <a:blip r:embed="rId3"/>
          <a:stretch/>
        </p:blipFill>
        <p:spPr>
          <a:xfrm>
            <a:off x="7430400" y="134640"/>
            <a:ext cx="3689640" cy="505800"/>
          </a:xfrm>
          <a:prstGeom prst="rect">
            <a:avLst/>
          </a:prstGeom>
          <a:ln w="0">
            <a:noFill/>
          </a:ln>
        </p:spPr>
      </p:pic>
      <p:sp>
        <p:nvSpPr>
          <p:cNvPr id="257"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58"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87A5D246-273C-4059-BF08-132C229B6C8A}"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59"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6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61"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7" r:id="rId4"/>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4"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65"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085609EC-ADB5-4DB2-86C2-C27F584AA915}"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66"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67" name="Picture 19" descr="Logo_TUC_de_RGB"/>
          <p:cNvPicPr/>
          <p:nvPr/>
        </p:nvPicPr>
        <p:blipFill>
          <a:blip r:embed="rId2"/>
          <a:stretch/>
        </p:blipFill>
        <p:spPr>
          <a:xfrm>
            <a:off x="0" y="0"/>
            <a:ext cx="3043800" cy="553680"/>
          </a:xfrm>
          <a:prstGeom prst="rect">
            <a:avLst/>
          </a:prstGeom>
          <a:ln w="0">
            <a:noFill/>
          </a:ln>
        </p:spPr>
      </p:pic>
      <p:pic>
        <p:nvPicPr>
          <p:cNvPr id="268" name="Grafik 2" descr=""/>
          <p:cNvPicPr/>
          <p:nvPr/>
        </p:nvPicPr>
        <p:blipFill>
          <a:blip r:embed="rId3"/>
          <a:stretch/>
        </p:blipFill>
        <p:spPr>
          <a:xfrm>
            <a:off x="7430400" y="134640"/>
            <a:ext cx="3689640" cy="505800"/>
          </a:xfrm>
          <a:prstGeom prst="rect">
            <a:avLst/>
          </a:prstGeom>
          <a:ln w="0">
            <a:noFill/>
          </a:ln>
        </p:spPr>
      </p:pic>
      <p:sp>
        <p:nvSpPr>
          <p:cNvPr id="269"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70"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B4275CFC-0E88-456E-AA83-2E292675FECD}"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71"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7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73"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9" r:id="rId4"/>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6"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77"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A078553E-CB40-43C7-9B14-DA75F39610C1}"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78"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79" name="Picture 19" descr="Logo_TUC_de_RGB"/>
          <p:cNvPicPr/>
          <p:nvPr/>
        </p:nvPicPr>
        <p:blipFill>
          <a:blip r:embed="rId2"/>
          <a:stretch/>
        </p:blipFill>
        <p:spPr>
          <a:xfrm>
            <a:off x="0" y="0"/>
            <a:ext cx="3043800" cy="553680"/>
          </a:xfrm>
          <a:prstGeom prst="rect">
            <a:avLst/>
          </a:prstGeom>
          <a:ln w="0">
            <a:noFill/>
          </a:ln>
        </p:spPr>
      </p:pic>
      <p:pic>
        <p:nvPicPr>
          <p:cNvPr id="280" name="Grafik 2" descr=""/>
          <p:cNvPicPr/>
          <p:nvPr/>
        </p:nvPicPr>
        <p:blipFill>
          <a:blip r:embed="rId3"/>
          <a:stretch/>
        </p:blipFill>
        <p:spPr>
          <a:xfrm>
            <a:off x="7430400" y="134640"/>
            <a:ext cx="3689640" cy="505800"/>
          </a:xfrm>
          <a:prstGeom prst="rect">
            <a:avLst/>
          </a:prstGeom>
          <a:ln w="0">
            <a:noFill/>
          </a:ln>
        </p:spPr>
      </p:pic>
      <p:sp>
        <p:nvSpPr>
          <p:cNvPr id="281"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82"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692195E7-C8D3-4288-8453-D70B9E6E2BE6}"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83"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84"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285"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286"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1" r:id="rId4"/>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0"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91"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B0BCC1D0-02BE-4725-9D68-96818A6034C1}"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92"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293" name="Picture 19" descr="Logo_TUC_de_RGB"/>
          <p:cNvPicPr/>
          <p:nvPr/>
        </p:nvPicPr>
        <p:blipFill>
          <a:blip r:embed="rId2"/>
          <a:stretch/>
        </p:blipFill>
        <p:spPr>
          <a:xfrm>
            <a:off x="0" y="0"/>
            <a:ext cx="3043800" cy="553680"/>
          </a:xfrm>
          <a:prstGeom prst="rect">
            <a:avLst/>
          </a:prstGeom>
          <a:ln w="0">
            <a:noFill/>
          </a:ln>
        </p:spPr>
      </p:pic>
      <p:pic>
        <p:nvPicPr>
          <p:cNvPr id="294" name="Grafik 2" descr=""/>
          <p:cNvPicPr/>
          <p:nvPr/>
        </p:nvPicPr>
        <p:blipFill>
          <a:blip r:embed="rId3"/>
          <a:stretch/>
        </p:blipFill>
        <p:spPr>
          <a:xfrm>
            <a:off x="7430400" y="134640"/>
            <a:ext cx="3689640" cy="505800"/>
          </a:xfrm>
          <a:prstGeom prst="rect">
            <a:avLst/>
          </a:prstGeom>
          <a:ln w="0">
            <a:noFill/>
          </a:ln>
        </p:spPr>
      </p:pic>
      <p:sp>
        <p:nvSpPr>
          <p:cNvPr id="295"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296"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E347EBCE-36BA-41CB-A33C-80B45CBD061B}"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97"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29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3" r:id="rId4"/>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0"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301"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97C15E5D-5FD0-49C5-A75E-FC8164C55991}"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302"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303" name="Picture 19" descr="Logo_TUC_de_RGB"/>
          <p:cNvPicPr/>
          <p:nvPr/>
        </p:nvPicPr>
        <p:blipFill>
          <a:blip r:embed="rId2"/>
          <a:stretch/>
        </p:blipFill>
        <p:spPr>
          <a:xfrm>
            <a:off x="0" y="0"/>
            <a:ext cx="3043800" cy="553680"/>
          </a:xfrm>
          <a:prstGeom prst="rect">
            <a:avLst/>
          </a:prstGeom>
          <a:ln w="0">
            <a:noFill/>
          </a:ln>
        </p:spPr>
      </p:pic>
      <p:pic>
        <p:nvPicPr>
          <p:cNvPr id="304" name="Grafik 2" descr=""/>
          <p:cNvPicPr/>
          <p:nvPr/>
        </p:nvPicPr>
        <p:blipFill>
          <a:blip r:embed="rId3"/>
          <a:stretch/>
        </p:blipFill>
        <p:spPr>
          <a:xfrm>
            <a:off x="7430400" y="134640"/>
            <a:ext cx="3689640" cy="505800"/>
          </a:xfrm>
          <a:prstGeom prst="rect">
            <a:avLst/>
          </a:prstGeom>
          <a:ln w="0">
            <a:noFill/>
          </a:ln>
        </p:spPr>
      </p:pic>
      <p:sp>
        <p:nvSpPr>
          <p:cNvPr id="305" name="CustomShape 4"/>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306" name="CustomShape 5"/>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0E331A0E-FB0D-47AE-B332-DC5D02C51957}"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307"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5"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2"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33"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B53FC315-BF92-41DB-A551-E159DDBEF2AA}"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34"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35" name="Picture 19" descr="Logo_TUC_de_RGB"/>
          <p:cNvPicPr/>
          <p:nvPr/>
        </p:nvPicPr>
        <p:blipFill>
          <a:blip r:embed="rId2"/>
          <a:stretch/>
        </p:blipFill>
        <p:spPr>
          <a:xfrm>
            <a:off x="0" y="0"/>
            <a:ext cx="3043800" cy="553680"/>
          </a:xfrm>
          <a:prstGeom prst="rect">
            <a:avLst/>
          </a:prstGeom>
          <a:ln w="0">
            <a:noFill/>
          </a:ln>
        </p:spPr>
      </p:pic>
      <p:pic>
        <p:nvPicPr>
          <p:cNvPr id="36" name="Grafik 2" descr=""/>
          <p:cNvPicPr/>
          <p:nvPr/>
        </p:nvPicPr>
        <p:blipFill>
          <a:blip r:embed="rId3"/>
          <a:stretch/>
        </p:blipFill>
        <p:spPr>
          <a:xfrm>
            <a:off x="7430400" y="134640"/>
            <a:ext cx="3689640" cy="505800"/>
          </a:xfrm>
          <a:prstGeom prst="rect">
            <a:avLst/>
          </a:prstGeom>
          <a:ln w="0">
            <a:noFill/>
          </a:ln>
        </p:spPr>
      </p:pic>
      <p:sp>
        <p:nvSpPr>
          <p:cNvPr id="37"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8"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39"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4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4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4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43" name="PlaceHolder 4"/>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8"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49"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5B954534-9D03-4573-8FF3-6F0CDF24D1D0}"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50"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51" name="Picture 19" descr="Logo_TUC_de_RGB"/>
          <p:cNvPicPr/>
          <p:nvPr/>
        </p:nvPicPr>
        <p:blipFill>
          <a:blip r:embed="rId2"/>
          <a:stretch/>
        </p:blipFill>
        <p:spPr>
          <a:xfrm>
            <a:off x="0" y="0"/>
            <a:ext cx="3043800" cy="553680"/>
          </a:xfrm>
          <a:prstGeom prst="rect">
            <a:avLst/>
          </a:prstGeom>
          <a:ln w="0">
            <a:noFill/>
          </a:ln>
        </p:spPr>
      </p:pic>
      <p:pic>
        <p:nvPicPr>
          <p:cNvPr id="52" name="Grafik 2" descr=""/>
          <p:cNvPicPr/>
          <p:nvPr/>
        </p:nvPicPr>
        <p:blipFill>
          <a:blip r:embed="rId3"/>
          <a:stretch/>
        </p:blipFill>
        <p:spPr>
          <a:xfrm>
            <a:off x="7430400" y="134640"/>
            <a:ext cx="3689640" cy="505800"/>
          </a:xfrm>
          <a:prstGeom prst="rect">
            <a:avLst/>
          </a:prstGeom>
          <a:ln w="0">
            <a:noFill/>
          </a:ln>
        </p:spPr>
      </p:pic>
      <p:sp>
        <p:nvSpPr>
          <p:cNvPr id="53"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4"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55"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5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57" name="PlaceHolder 2"/>
          <p:cNvSpPr>
            <a:spLocks noGrp="1"/>
          </p:cNvSpPr>
          <p:nvPr>
            <p:ph type="body"/>
          </p:nvPr>
        </p:nvSpPr>
        <p:spPr>
          <a:xfrm>
            <a:off x="609480" y="160452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58" name="PlaceHolder 3"/>
          <p:cNvSpPr>
            <a:spLocks noGrp="1"/>
          </p:cNvSpPr>
          <p:nvPr>
            <p:ph type="body"/>
          </p:nvPr>
        </p:nvSpPr>
        <p:spPr>
          <a:xfrm>
            <a:off x="609480" y="3682080"/>
            <a:ext cx="1097208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2"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63"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D5537C5D-3146-4736-AB9B-DA7C8845A4BB}"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64"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65" name="Picture 19" descr="Logo_TUC_de_RGB"/>
          <p:cNvPicPr/>
          <p:nvPr/>
        </p:nvPicPr>
        <p:blipFill>
          <a:blip r:embed="rId2"/>
          <a:stretch/>
        </p:blipFill>
        <p:spPr>
          <a:xfrm>
            <a:off x="0" y="0"/>
            <a:ext cx="3043800" cy="553680"/>
          </a:xfrm>
          <a:prstGeom prst="rect">
            <a:avLst/>
          </a:prstGeom>
          <a:ln w="0">
            <a:noFill/>
          </a:ln>
        </p:spPr>
      </p:pic>
      <p:pic>
        <p:nvPicPr>
          <p:cNvPr id="66" name="Grafik 2" descr=""/>
          <p:cNvPicPr/>
          <p:nvPr/>
        </p:nvPicPr>
        <p:blipFill>
          <a:blip r:embed="rId3"/>
          <a:stretch/>
        </p:blipFill>
        <p:spPr>
          <a:xfrm>
            <a:off x="7430400" y="134640"/>
            <a:ext cx="3689640" cy="505800"/>
          </a:xfrm>
          <a:prstGeom prst="rect">
            <a:avLst/>
          </a:prstGeom>
          <a:ln w="0">
            <a:noFill/>
          </a:ln>
        </p:spPr>
      </p:pic>
      <p:sp>
        <p:nvSpPr>
          <p:cNvPr id="67"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8"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69"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70"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71" name="PlaceHolder 2"/>
          <p:cNvSpPr>
            <a:spLocks noGrp="1"/>
          </p:cNvSpPr>
          <p:nvPr>
            <p:ph type="body"/>
          </p:nvPr>
        </p:nvSpPr>
        <p:spPr>
          <a:xfrm>
            <a:off x="60948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72" name="PlaceHolder 3"/>
          <p:cNvSpPr>
            <a:spLocks noGrp="1"/>
          </p:cNvSpPr>
          <p:nvPr>
            <p:ph type="body"/>
          </p:nvPr>
        </p:nvSpPr>
        <p:spPr>
          <a:xfrm>
            <a:off x="6231960" y="160452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73" name="PlaceHolder 4"/>
          <p:cNvSpPr>
            <a:spLocks noGrp="1"/>
          </p:cNvSpPr>
          <p:nvPr>
            <p:ph type="body"/>
          </p:nvPr>
        </p:nvSpPr>
        <p:spPr>
          <a:xfrm>
            <a:off x="60948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
        <p:nvSpPr>
          <p:cNvPr id="74" name="PlaceHolder 5"/>
          <p:cNvSpPr>
            <a:spLocks noGrp="1"/>
          </p:cNvSpPr>
          <p:nvPr>
            <p:ph type="body"/>
          </p:nvPr>
        </p:nvSpPr>
        <p:spPr>
          <a:xfrm>
            <a:off x="6231960" y="3682080"/>
            <a:ext cx="5353920" cy="1896480"/>
          </a:xfrm>
          <a:prstGeom prst="rect">
            <a:avLst/>
          </a:prstGeom>
          <a:noFill/>
          <a:ln w="0">
            <a:noFill/>
          </a:ln>
        </p:spPr>
        <p:txBody>
          <a:bodyPr lIns="0" rIns="0" tIns="0" bIns="0" anchor="t">
            <a:normAutofit fontScale="71666"/>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0"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81"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9A8BE117-9B1B-4C11-A0E5-089971B9F7B4}"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82"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83" name="Picture 19" descr="Logo_TUC_de_RGB"/>
          <p:cNvPicPr/>
          <p:nvPr/>
        </p:nvPicPr>
        <p:blipFill>
          <a:blip r:embed="rId2"/>
          <a:stretch/>
        </p:blipFill>
        <p:spPr>
          <a:xfrm>
            <a:off x="0" y="0"/>
            <a:ext cx="3043800" cy="553680"/>
          </a:xfrm>
          <a:prstGeom prst="rect">
            <a:avLst/>
          </a:prstGeom>
          <a:ln w="0">
            <a:noFill/>
          </a:ln>
        </p:spPr>
      </p:pic>
      <p:pic>
        <p:nvPicPr>
          <p:cNvPr id="84" name="Grafik 2" descr=""/>
          <p:cNvPicPr/>
          <p:nvPr/>
        </p:nvPicPr>
        <p:blipFill>
          <a:blip r:embed="rId3"/>
          <a:stretch/>
        </p:blipFill>
        <p:spPr>
          <a:xfrm>
            <a:off x="7430400" y="134640"/>
            <a:ext cx="3689640" cy="505800"/>
          </a:xfrm>
          <a:prstGeom prst="rect">
            <a:avLst/>
          </a:prstGeom>
          <a:ln w="0">
            <a:noFill/>
          </a:ln>
        </p:spPr>
      </p:pic>
      <p:sp>
        <p:nvSpPr>
          <p:cNvPr id="85"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86"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87"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8"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89"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1B7AE774-84CB-4838-B17D-AC9CC3A2C769}"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90"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91" name="Picture 19" descr="Logo_TUC_de_RGB"/>
          <p:cNvPicPr/>
          <p:nvPr/>
        </p:nvPicPr>
        <p:blipFill>
          <a:blip r:embed="rId2"/>
          <a:stretch/>
        </p:blipFill>
        <p:spPr>
          <a:xfrm>
            <a:off x="0" y="0"/>
            <a:ext cx="3043800" cy="553680"/>
          </a:xfrm>
          <a:prstGeom prst="rect">
            <a:avLst/>
          </a:prstGeom>
          <a:ln w="0">
            <a:noFill/>
          </a:ln>
        </p:spPr>
      </p:pic>
      <p:pic>
        <p:nvPicPr>
          <p:cNvPr id="92" name="Grafik 2" descr=""/>
          <p:cNvPicPr/>
          <p:nvPr/>
        </p:nvPicPr>
        <p:blipFill>
          <a:blip r:embed="rId3"/>
          <a:stretch/>
        </p:blipFill>
        <p:spPr>
          <a:xfrm>
            <a:off x="7430400" y="134640"/>
            <a:ext cx="3689640" cy="505800"/>
          </a:xfrm>
          <a:prstGeom prst="rect">
            <a:avLst/>
          </a:prstGeom>
          <a:ln w="0">
            <a:noFill/>
          </a:ln>
        </p:spPr>
      </p:pic>
      <p:sp>
        <p:nvSpPr>
          <p:cNvPr id="93"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94"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95"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9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1" r:id="rId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8"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99"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8828A363-1343-42B7-955F-DBE2EFC4999B}"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00"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01" name="Picture 19" descr="Logo_TUC_de_RGB"/>
          <p:cNvPicPr/>
          <p:nvPr/>
        </p:nvPicPr>
        <p:blipFill>
          <a:blip r:embed="rId2"/>
          <a:stretch/>
        </p:blipFill>
        <p:spPr>
          <a:xfrm>
            <a:off x="0" y="0"/>
            <a:ext cx="3043800" cy="553680"/>
          </a:xfrm>
          <a:prstGeom prst="rect">
            <a:avLst/>
          </a:prstGeom>
          <a:ln w="0">
            <a:noFill/>
          </a:ln>
        </p:spPr>
      </p:pic>
      <p:pic>
        <p:nvPicPr>
          <p:cNvPr id="102" name="Grafik 2" descr=""/>
          <p:cNvPicPr/>
          <p:nvPr/>
        </p:nvPicPr>
        <p:blipFill>
          <a:blip r:embed="rId3"/>
          <a:stretch/>
        </p:blipFill>
        <p:spPr>
          <a:xfrm>
            <a:off x="7430400" y="134640"/>
            <a:ext cx="3689640" cy="505800"/>
          </a:xfrm>
          <a:prstGeom prst="rect">
            <a:avLst/>
          </a:prstGeom>
          <a:ln w="0">
            <a:noFill/>
          </a:ln>
        </p:spPr>
      </p:pic>
      <p:sp>
        <p:nvSpPr>
          <p:cNvPr id="103"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04"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05"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06"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07"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3" r:id="rId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0" name="CustomShape 1"/>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11" name="CustomShape 2"/>
          <p:cNvSpPr/>
          <p:nvPr/>
        </p:nvSpPr>
        <p:spPr>
          <a:xfrm>
            <a:off x="11438640" y="6453360"/>
            <a:ext cx="7498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CD9C5858-1F83-4577-B96C-978B01EBDD29}"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12" name="CustomShape 3"/>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113" name="Picture 19" descr="Logo_TUC_de_RGB"/>
          <p:cNvPicPr/>
          <p:nvPr/>
        </p:nvPicPr>
        <p:blipFill>
          <a:blip r:embed="rId2"/>
          <a:stretch/>
        </p:blipFill>
        <p:spPr>
          <a:xfrm>
            <a:off x="0" y="0"/>
            <a:ext cx="3043800" cy="553680"/>
          </a:xfrm>
          <a:prstGeom prst="rect">
            <a:avLst/>
          </a:prstGeom>
          <a:ln w="0">
            <a:noFill/>
          </a:ln>
        </p:spPr>
      </p:pic>
      <p:pic>
        <p:nvPicPr>
          <p:cNvPr id="114" name="Grafik 2" descr=""/>
          <p:cNvPicPr/>
          <p:nvPr/>
        </p:nvPicPr>
        <p:blipFill>
          <a:blip r:embed="rId3"/>
          <a:stretch/>
        </p:blipFill>
        <p:spPr>
          <a:xfrm>
            <a:off x="7430400" y="134640"/>
            <a:ext cx="3689640" cy="505800"/>
          </a:xfrm>
          <a:prstGeom prst="rect">
            <a:avLst/>
          </a:prstGeom>
          <a:ln w="0">
            <a:noFill/>
          </a:ln>
        </p:spPr>
      </p:pic>
      <p:sp>
        <p:nvSpPr>
          <p:cNvPr id="115" name="CustomShape 4"/>
          <p:cNvSpPr/>
          <p:nvPr/>
        </p:nvSpPr>
        <p:spPr>
          <a:xfrm>
            <a:off x="912240" y="1268280"/>
            <a:ext cx="9199800" cy="3531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116" name="CustomShape 5"/>
          <p:cNvSpPr/>
          <p:nvPr/>
        </p:nvSpPr>
        <p:spPr>
          <a:xfrm>
            <a:off x="11444760" y="0"/>
            <a:ext cx="732960" cy="68418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ffffff"/>
              </a:solidFill>
              <a:latin typeface="Arial"/>
              <a:ea typeface="DejaVu Sans"/>
            </a:endParaRPr>
          </a:p>
        </p:txBody>
      </p:sp>
      <p:sp>
        <p:nvSpPr>
          <p:cNvPr id="117" name="CustomShape 6"/>
          <p:cNvSpPr/>
          <p:nvPr/>
        </p:nvSpPr>
        <p:spPr>
          <a:xfrm>
            <a:off x="0" y="6642720"/>
            <a:ext cx="121759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1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GB" sz="1800" spc="-1" strike="noStrike">
                <a:solidFill>
                  <a:srgbClr val="000000"/>
                </a:solidFill>
                <a:latin typeface="Arial"/>
              </a:rPr>
              <a:t>Click to edit the title text format</a:t>
            </a:r>
            <a:endParaRPr b="0" lang="en-GB" sz="1800" spc="-1" strike="noStrike">
              <a:solidFill>
                <a:srgbClr val="000000"/>
              </a:solidFill>
              <a:latin typeface="Arial"/>
            </a:endParaRPr>
          </a:p>
        </p:txBody>
      </p:sp>
      <p:sp>
        <p:nvSpPr>
          <p:cNvPr id="119" name="PlaceHolder 2"/>
          <p:cNvSpPr>
            <a:spLocks noGrp="1"/>
          </p:cNvSpPr>
          <p:nvPr>
            <p:ph type="body"/>
          </p:nvPr>
        </p:nvSpPr>
        <p:spPr>
          <a:xfrm>
            <a:off x="609480" y="1604520"/>
            <a:ext cx="109720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1800" spc="-1" strike="noStrike">
                <a:solidFill>
                  <a:srgbClr val="000000"/>
                </a:solidFill>
                <a:latin typeface="Arial"/>
              </a:rPr>
              <a:t>Click to edit the outline text format</a:t>
            </a:r>
            <a:endParaRPr b="0" lang="en-GB"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1800" spc="-1" strike="noStrike">
                <a:solidFill>
                  <a:srgbClr val="000000"/>
                </a:solidFill>
                <a:latin typeface="Arial"/>
              </a:rPr>
              <a:t>Second Outline Level</a:t>
            </a:r>
            <a:endParaRPr b="0" lang="en-GB"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1800" spc="-1" strike="noStrike">
                <a:solidFill>
                  <a:srgbClr val="000000"/>
                </a:solidFill>
                <a:latin typeface="Arial"/>
              </a:rPr>
              <a:t>Third Outline Level</a:t>
            </a:r>
            <a:endParaRPr b="0" lang="en-GB"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1800" spc="-1" strike="noStrike">
                <a:solidFill>
                  <a:srgbClr val="000000"/>
                </a:solidFill>
                <a:latin typeface="Arial"/>
              </a:rPr>
              <a:t>Fourth Outline Level</a:t>
            </a:r>
            <a:endParaRPr b="0" lang="en-GB"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1800" spc="-1" strike="noStrike">
                <a:solidFill>
                  <a:srgbClr val="000000"/>
                </a:solidFill>
                <a:latin typeface="Arial"/>
              </a:rPr>
              <a:t>Fifth Outline Level</a:t>
            </a:r>
            <a:endParaRPr b="0" lang="en-GB"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1800" spc="-1" strike="noStrike">
                <a:solidFill>
                  <a:srgbClr val="000000"/>
                </a:solidFill>
                <a:latin typeface="Arial"/>
              </a:rPr>
              <a:t>Sixth Outline Level</a:t>
            </a:r>
            <a:endParaRPr b="0" lang="en-GB"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1800" spc="-1" strike="noStrike">
                <a:solidFill>
                  <a:srgbClr val="000000"/>
                </a:solidFill>
                <a:latin typeface="Arial"/>
              </a:rPr>
              <a:t>Seventh Outline Level</a:t>
            </a:r>
            <a:endParaRPr b="0" lang="en-GB"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5"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9.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7.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9.xml"/>
</Relationships>
</file>

<file path=ppt/slides/_rels/slide1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9.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9.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1.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7.png"/><Relationship Id="rId3" Type="http://schemas.openxmlformats.org/officeDocument/2006/relationships/slideLayout" Target="../slideLayouts/slideLayout19.xml"/>
</Relationships>
</file>

<file path=ppt/slides/_rels/slide2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8.png"/><Relationship Id="rId3" Type="http://schemas.openxmlformats.org/officeDocument/2006/relationships/slideLayout" Target="../slideLayouts/slideLayout19.xml"/>
</Relationships>
</file>

<file path=ppt/slides/_rels/slide23.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image" Target="../media/image9.png"/><Relationship Id="rId3" Type="http://schemas.openxmlformats.org/officeDocument/2006/relationships/slideLayout" Target="../slideLayouts/slideLayout19.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5.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9.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8.xml.rels><?xml version="1.0" encoding="UTF-8"?>
<Relationships xmlns="http://schemas.openxmlformats.org/package/2006/relationships"><Relationship Id="rId1" Type="http://schemas.openxmlformats.org/officeDocument/2006/relationships/hyperlink" Target="https://blogs.microsoft.com/blog/2020/01/16/microsoft-will-be-carbon-negative-by-2030/" TargetMode="External"/><Relationship Id="rId2" Type="http://schemas.openxmlformats.org/officeDocument/2006/relationships/slideLayout" Target="../slideLayouts/slideLayout19.xml"/>
</Relationships>
</file>

<file path=ppt/slides/_rels/slide39.xml.rels><?xml version="1.0" encoding="UTF-8"?>
<Relationships xmlns="http://schemas.openxmlformats.org/package/2006/relationships"><Relationship Id="rId1" Type="http://schemas.openxmlformats.org/officeDocument/2006/relationships/hyperlink" Target="https://www.apple.com/newsroom/2020/07/apple-commits-to-be-100-percent-carbon-neutral-for-its-supply-chain-and-products-by-2030/" TargetMode="External"/><Relationship Id="rId2" Type="http://schemas.openxmlformats.org/officeDocument/2006/relationships/slideLayout" Target="../slideLayouts/slideLayout19.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9.xml"/>
</Relationships>
</file>

<file path=ppt/slides/_rels/slide40.xml.rels><?xml version="1.0" encoding="UTF-8"?>
<Relationships xmlns="http://schemas.openxmlformats.org/package/2006/relationships"><Relationship Id="rId1" Type="http://schemas.openxmlformats.org/officeDocument/2006/relationships/hyperlink" Target="https://www.polestar.com/uk/news/striving-for-zero-the-2030-climate-neutral-car-plan/" TargetMode="External"/><Relationship Id="rId2" Type="http://schemas.openxmlformats.org/officeDocument/2006/relationships/slideLayout" Target="../slideLayouts/slideLayout19.xml"/>
</Relationships>
</file>

<file path=ppt/slides/_rels/slide41.xml.rels><?xml version="1.0" encoding="UTF-8"?>
<Relationships xmlns="http://schemas.openxmlformats.org/package/2006/relationships"><Relationship Id="rId1" Type="http://schemas.openxmlformats.org/officeDocument/2006/relationships/hyperlink" Target="https://www.polestar.com/uk/news/striving-for-zero-the-2030-climate-neutral-car-plan/" TargetMode="External"/><Relationship Id="rId2" Type="http://schemas.openxmlformats.org/officeDocument/2006/relationships/slideLayout" Target="../slideLayouts/slideLayout19.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43.xml.rels><?xml version="1.0" encoding="UTF-8"?>
<Relationships xmlns="http://schemas.openxmlformats.org/package/2006/relationships"><Relationship Id="rId1" Type="http://schemas.openxmlformats.org/officeDocument/2006/relationships/hyperlink" Target="https://www.ifixit.com/tablet-repairability" TargetMode="External"/><Relationship Id="rId2" Type="http://schemas.openxmlformats.org/officeDocument/2006/relationships/slideLayout" Target="../slideLayouts/slideLayout19.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45.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9.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48.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2.png"/><Relationship Id="rId3" Type="http://schemas.openxmlformats.org/officeDocument/2006/relationships/slideLayout" Target="../slideLayouts/slideLayout19.xml"/>
</Relationships>
</file>

<file path=ppt/slides/_rels/slide49.xml.rels><?xml version="1.0" encoding="UTF-8"?>
<Relationships xmlns="http://schemas.openxmlformats.org/package/2006/relationships"><Relationship Id="rId1" Type="http://schemas.openxmlformats.org/officeDocument/2006/relationships/hyperlink" Target="https://www.umweltbundesamt.de/sites/default/files/medien/2666/bilder/dateien/karte_klimaanaloge_zwei_je_klimaraumtyp_1.png" TargetMode="External"/><Relationship Id="rId2" Type="http://schemas.openxmlformats.org/officeDocument/2006/relationships/slideLayout" Target="../slideLayouts/slideLayout19.xml"/>
</Relationships>
</file>

<file path=ppt/slides/_rels/slide5.xml.rels><?xml version="1.0" encoding="UTF-8"?>
<Relationships xmlns="http://schemas.openxmlformats.org/package/2006/relationships"><Relationship Id="rId1" Type="http://schemas.openxmlformats.org/officeDocument/2006/relationships/hyperlink" Target="https://www.youtube.com/watch?v=B5ijPk5_8pM" TargetMode="External"/><Relationship Id="rId2" Type="http://schemas.openxmlformats.org/officeDocument/2006/relationships/slideLayout" Target="../slideLayouts/slideLayout19.xml"/>
</Relationships>
</file>

<file path=ppt/slides/_rels/slide50.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3.png"/><Relationship Id="rId3" Type="http://schemas.openxmlformats.org/officeDocument/2006/relationships/slideLayout" Target="../slideLayouts/slideLayout19.xml"/>
</Relationships>
</file>

<file path=ppt/slides/_rels/slide51.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hyperlink" Target="https://creativecommons.org/licenses/by-nc/2.0/" TargetMode="External"/><Relationship Id="rId3" Type="http://schemas.openxmlformats.org/officeDocument/2006/relationships/slideLayout" Target="../slideLayouts/slideLayout19.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6.xml.rels><?xml version="1.0" encoding="UTF-8"?>
<Relationships xmlns="http://schemas.openxmlformats.org/package/2006/relationships"><Relationship Id="rId1" Type="http://schemas.openxmlformats.org/officeDocument/2006/relationships/hyperlink" Target="https://www.youtube.com/watch?v=B5ijPk5_8pM" TargetMode="External"/><Relationship Id="rId2" Type="http://schemas.openxmlformats.org/officeDocument/2006/relationships/slideLayout" Target="../slideLayouts/slideLayout19.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7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73.xml.rels><?xml version="1.0" encoding="UTF-8"?>
<Relationships xmlns="http://schemas.openxmlformats.org/package/2006/relationships"><Relationship Id="rId1" Type="http://schemas.openxmlformats.org/officeDocument/2006/relationships/hyperlink" Target="https://www.ipcc.ch/report/ar6/wg2/" TargetMode="External"/><Relationship Id="rId2" Type="http://schemas.openxmlformats.org/officeDocument/2006/relationships/hyperlink" Target="https://www.geo.fu-berlin.de/en/v/iwm-network/learning_content/environmental-background/basics_climategeography/index.html" TargetMode="External"/><Relationship Id="rId3" Type="http://schemas.openxmlformats.org/officeDocument/2006/relationships/hyperlink" Target="https://www.nasa.gov/mission_pages/noaa-n/climate/climate_weather.html" TargetMode="External"/><Relationship Id="rId4" Type="http://schemas.openxmlformats.org/officeDocument/2006/relationships/slideLayout" Target="../slideLayouts/slideLayout19.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CustomShape 1"/>
          <p:cNvSpPr/>
          <p:nvPr/>
        </p:nvSpPr>
        <p:spPr>
          <a:xfrm>
            <a:off x="527400" y="1412640"/>
            <a:ext cx="10352880" cy="1139400"/>
          </a:xfrm>
          <a:prstGeom prst="rect">
            <a:avLst/>
          </a:prstGeom>
          <a:noFill/>
          <a:ln w="0">
            <a:noFill/>
          </a:ln>
        </p:spPr>
        <p:style>
          <a:lnRef idx="0"/>
          <a:fillRef idx="0"/>
          <a:effectRef idx="0"/>
          <a:fontRef idx="minor"/>
        </p:style>
        <p:txBody>
          <a:bodyPr lIns="90000" rIns="90000" tIns="45000" bIns="45000" anchor="b">
            <a:noAutofit/>
          </a:bodyPr>
          <a:p>
            <a:pPr algn="ctr" defTabSz="914400">
              <a:lnSpc>
                <a:spcPct val="100000"/>
              </a:lnSpc>
            </a:pPr>
            <a:r>
              <a:rPr b="1" lang="en-US" sz="3200" spc="-1" strike="noStrike">
                <a:solidFill>
                  <a:srgbClr val="008c4f"/>
                </a:solidFill>
                <a:latin typeface="DejaVu Sans"/>
                <a:ea typeface="DejaVu Sans"/>
              </a:rPr>
              <a:t>The Limits to Growth: Sustainability and the Circular Economy</a:t>
            </a:r>
            <a:endParaRPr b="0" lang="en-GB" sz="3200" spc="-1" strike="noStrike">
              <a:solidFill>
                <a:srgbClr val="000000"/>
              </a:solidFill>
              <a:latin typeface="Arial"/>
            </a:endParaRPr>
          </a:p>
        </p:txBody>
      </p:sp>
      <p:sp>
        <p:nvSpPr>
          <p:cNvPr id="309" name="CustomShape 2"/>
          <p:cNvSpPr/>
          <p:nvPr/>
        </p:nvSpPr>
        <p:spPr>
          <a:xfrm>
            <a:off x="527400" y="2852640"/>
            <a:ext cx="10352880" cy="236016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spcBef>
                <a:spcPts val="479"/>
              </a:spcBef>
              <a:tabLst>
                <a:tab algn="l" pos="0"/>
              </a:tabLst>
            </a:pPr>
            <a:r>
              <a:rPr b="1" lang="en-US" sz="2400" spc="-1" strike="noStrike">
                <a:solidFill>
                  <a:srgbClr val="000000"/>
                </a:solidFill>
                <a:latin typeface="DejaVu Sans"/>
                <a:ea typeface="DejaVu Sans"/>
              </a:rPr>
              <a:t>Lecture 3: Challenges II – Climate Change</a:t>
            </a:r>
            <a:endParaRPr b="0" lang="en-GB" sz="2400" spc="-1" strike="noStrike">
              <a:solidFill>
                <a:srgbClr val="000000"/>
              </a:solidFill>
              <a:latin typeface="Arial"/>
            </a:endParaRPr>
          </a:p>
          <a:p>
            <a:pPr algn="ctr" defTabSz="914400">
              <a:lnSpc>
                <a:spcPct val="100000"/>
              </a:lnSpc>
              <a:spcBef>
                <a:spcPts val="479"/>
              </a:spcBef>
              <a:tabLst>
                <a:tab algn="l" pos="0"/>
              </a:tabLst>
            </a:pPr>
            <a:endParaRPr b="0" lang="en-GB" sz="2400" spc="-1" strike="noStrike">
              <a:solidFill>
                <a:srgbClr val="000000"/>
              </a:solidFill>
              <a:latin typeface="Arial"/>
            </a:endParaRPr>
          </a:p>
          <a:p>
            <a:pPr algn="ctr" defTabSz="914400">
              <a:lnSpc>
                <a:spcPct val="100000"/>
              </a:lnSpc>
              <a:spcBef>
                <a:spcPts val="241"/>
              </a:spcBef>
              <a:tabLst>
                <a:tab algn="l" pos="0"/>
              </a:tabLst>
            </a:pPr>
            <a:endParaRPr b="0" lang="en-GB" sz="24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GB" sz="16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M.Sc. Anant Sujatanagarjuna</a:t>
            </a:r>
            <a:endParaRPr b="0" lang="en-GB" sz="1600" spc="-1" strike="noStrike">
              <a:solidFill>
                <a:srgbClr val="000000"/>
              </a:solidFill>
              <a:latin typeface="Arial"/>
            </a:endParaRPr>
          </a:p>
          <a:p>
            <a:pPr algn="ctr" defTabSz="914400">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Nelly Nicaise Nyeck Mbialeu</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34"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 condition</a:t>
            </a:r>
            <a:r>
              <a:rPr b="0" i="1" lang="en-US" sz="1800" spc="-1" strike="noStrike">
                <a:solidFill>
                  <a:srgbClr val="000000"/>
                </a:solidFill>
                <a:latin typeface="DejaVu Sans"/>
                <a:ea typeface="DejaVu Sans"/>
              </a:rPr>
              <a:t> is the regional weather </a:t>
            </a:r>
            <a:r>
              <a:rPr b="0" i="1" lang="en-US" sz="1800" spc="-1" strike="noStrike" u="sng">
                <a:solidFill>
                  <a:srgbClr val="000000"/>
                </a:solidFill>
                <a:uFillTx/>
                <a:latin typeface="DejaVu Sans"/>
                <a:ea typeface="DejaVu Sans"/>
              </a:rPr>
              <a:t>during a defined time period</a:t>
            </a:r>
            <a:r>
              <a:rPr b="0" i="1" lang="en-US" sz="1800" spc="-1" strike="noStrike">
                <a:solidFill>
                  <a:srgbClr val="000000"/>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GB" sz="1800" spc="-1" strike="noStrike">
              <a:solidFill>
                <a:srgbClr val="000000"/>
              </a:solidFill>
              <a:latin typeface="Arial"/>
            </a:endParaRPr>
          </a:p>
        </p:txBody>
      </p:sp>
      <p:sp>
        <p:nvSpPr>
          <p:cNvPr id="335"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vs. Weather – Weather and Weather Conditions</a:t>
            </a:r>
            <a:endParaRPr b="0" lang="en-GB" sz="2200" spc="-1" strike="noStrike">
              <a:solidFill>
                <a:srgbClr val="000000"/>
              </a:solidFill>
              <a:latin typeface="Arial"/>
            </a:endParaRPr>
          </a:p>
        </p:txBody>
      </p:sp>
      <p:sp>
        <p:nvSpPr>
          <p:cNvPr id="336" name="CustomShape 4"/>
          <p:cNvSpPr/>
          <p:nvPr/>
        </p:nvSpPr>
        <p:spPr>
          <a:xfrm>
            <a:off x="360720" y="2286000"/>
            <a:ext cx="10785960" cy="15454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37" name="CustomShape 5"/>
          <p:cNvSpPr/>
          <p:nvPr/>
        </p:nvSpPr>
        <p:spPr>
          <a:xfrm>
            <a:off x="263520" y="6492240"/>
            <a:ext cx="1079172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GB" sz="900" spc="-1" strike="noStrike">
              <a:solidFill>
                <a:srgbClr val="000000"/>
              </a:solidFill>
              <a:latin typeface="Arial"/>
            </a:endParaRPr>
          </a:p>
        </p:txBody>
      </p:sp>
      <p:sp>
        <p:nvSpPr>
          <p:cNvPr id="338" name="CustomShape 6"/>
          <p:cNvSpPr/>
          <p:nvPr/>
        </p:nvSpPr>
        <p:spPr>
          <a:xfrm>
            <a:off x="365760" y="4297680"/>
            <a:ext cx="10785960" cy="15454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40"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climate</a:t>
            </a:r>
            <a:r>
              <a:rPr b="0" i="1" lang="en-US" sz="1800" spc="-1" strike="noStrike">
                <a:solidFill>
                  <a:srgbClr val="000000"/>
                </a:solidFill>
                <a:latin typeface="DejaVu Sans"/>
                <a:ea typeface="DejaVu Sans"/>
              </a:rPr>
              <a:t> is describing the long term (min 30 years) and average weather conditions for a specific region. Examples: maritime climate, cold-dry desert climate, tropical climate.”</a:t>
            </a:r>
            <a:endParaRPr b="0" lang="en-GB" sz="1800" spc="-1" strike="noStrike">
              <a:solidFill>
                <a:srgbClr val="000000"/>
              </a:solidFill>
              <a:latin typeface="Arial"/>
            </a:endParaRPr>
          </a:p>
        </p:txBody>
      </p:sp>
      <p:sp>
        <p:nvSpPr>
          <p:cNvPr id="341"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vs. Weather – Climate</a:t>
            </a:r>
            <a:endParaRPr b="0" lang="en-GB" sz="2200" spc="-1" strike="noStrike">
              <a:solidFill>
                <a:srgbClr val="000000"/>
              </a:solidFill>
              <a:latin typeface="Arial"/>
            </a:endParaRPr>
          </a:p>
        </p:txBody>
      </p:sp>
      <p:sp>
        <p:nvSpPr>
          <p:cNvPr id="342" name="CustomShape 4"/>
          <p:cNvSpPr/>
          <p:nvPr/>
        </p:nvSpPr>
        <p:spPr>
          <a:xfrm>
            <a:off x="263520" y="6492240"/>
            <a:ext cx="1079172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GB" sz="900" spc="-1" strike="noStrike">
              <a:solidFill>
                <a:srgbClr val="000000"/>
              </a:solidFill>
              <a:latin typeface="Arial"/>
            </a:endParaRPr>
          </a:p>
        </p:txBody>
      </p:sp>
      <p:sp>
        <p:nvSpPr>
          <p:cNvPr id="343" name="CustomShape 5"/>
          <p:cNvSpPr/>
          <p:nvPr/>
        </p:nvSpPr>
        <p:spPr>
          <a:xfrm>
            <a:off x="360720" y="3291840"/>
            <a:ext cx="10785960" cy="1362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4"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45"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is a long-term change in the average weather patterns that have come to define Earth’s local, regional and global climates. These changes have a broad range of observed effects that are synonymous with the term.”</a:t>
            </a:r>
            <a:endParaRPr b="0" lang="en-GB" sz="1800" spc="-1" strike="noStrike">
              <a:solidFill>
                <a:srgbClr val="000000"/>
              </a:solidFill>
              <a:latin typeface="Arial"/>
            </a:endParaRPr>
          </a:p>
        </p:txBody>
      </p:sp>
      <p:sp>
        <p:nvSpPr>
          <p:cNvPr id="346"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vs. Weather – Climate Change</a:t>
            </a:r>
            <a:endParaRPr b="0" lang="en-GB" sz="2200" spc="-1" strike="noStrike">
              <a:solidFill>
                <a:srgbClr val="000000"/>
              </a:solidFill>
              <a:latin typeface="Arial"/>
            </a:endParaRPr>
          </a:p>
        </p:txBody>
      </p:sp>
      <p:sp>
        <p:nvSpPr>
          <p:cNvPr id="347" name="CustomShape 4"/>
          <p:cNvSpPr/>
          <p:nvPr/>
        </p:nvSpPr>
        <p:spPr>
          <a:xfrm>
            <a:off x="360720" y="3291840"/>
            <a:ext cx="10785960" cy="1362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48" name="CustomShape 5"/>
          <p:cNvSpPr/>
          <p:nvPr/>
        </p:nvSpPr>
        <p:spPr>
          <a:xfrm>
            <a:off x="263520" y="6492240"/>
            <a:ext cx="107917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50" name="CustomShape 2"/>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Greenhouse Effect</a:t>
            </a:r>
            <a:endParaRPr b="0" lang="en-GB" sz="2200" spc="-1" strike="noStrike">
              <a:solidFill>
                <a:srgbClr val="000000"/>
              </a:solidFill>
              <a:latin typeface="Arial"/>
            </a:endParaRPr>
          </a:p>
        </p:txBody>
      </p:sp>
      <p:pic>
        <p:nvPicPr>
          <p:cNvPr id="351" name="Grafik 123" descr=""/>
          <p:cNvPicPr/>
          <p:nvPr/>
        </p:nvPicPr>
        <p:blipFill>
          <a:blip r:embed="rId1"/>
          <a:stretch/>
        </p:blipFill>
        <p:spPr>
          <a:xfrm>
            <a:off x="1920240" y="1575720"/>
            <a:ext cx="8100720" cy="4907520"/>
          </a:xfrm>
          <a:prstGeom prst="rect">
            <a:avLst/>
          </a:prstGeom>
          <a:ln w="0">
            <a:noFill/>
          </a:ln>
        </p:spPr>
      </p:pic>
      <p:sp>
        <p:nvSpPr>
          <p:cNvPr id="352" name="CustomShape 3"/>
          <p:cNvSpPr/>
          <p:nvPr/>
        </p:nvSpPr>
        <p:spPr>
          <a:xfrm>
            <a:off x="263520" y="6492240"/>
            <a:ext cx="105174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User “A loose necktie” – https://commons.wikimedia.org/wiki/File:Greenhouse-effect-t2.svg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54" name="CustomShape 2"/>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Warming</a:t>
            </a:r>
            <a:endParaRPr b="0" lang="en-GB" sz="2200" spc="-1" strike="noStrike">
              <a:solidFill>
                <a:srgbClr val="000000"/>
              </a:solidFill>
              <a:latin typeface="Arial"/>
            </a:endParaRPr>
          </a:p>
        </p:txBody>
      </p:sp>
      <p:sp>
        <p:nvSpPr>
          <p:cNvPr id="355" name="CustomShape 3"/>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ffffff"/>
                </a:solidFill>
                <a:latin typeface="DejaVu Sans"/>
                <a:ea typeface="DejaVu Sans"/>
              </a:rPr>
              <a:t>The term is frequently used interchangeably with the term </a:t>
            </a:r>
            <a:r>
              <a:rPr b="0" i="1" lang="en-US" sz="1800" spc="-1" strike="noStrike" u="sng">
                <a:solidFill>
                  <a:srgbClr val="ffffff"/>
                </a:solidFill>
                <a:uFillTx/>
                <a:latin typeface="DejaVu Sans"/>
                <a:ea typeface="DejaVu Sans"/>
              </a:rPr>
              <a:t>climate change</a:t>
            </a:r>
            <a:r>
              <a:rPr b="0" i="1" lang="en-US" sz="1800" spc="-1" strike="noStrike">
                <a:solidFill>
                  <a:srgbClr val="ffffff"/>
                </a:solidFill>
                <a:latin typeface="DejaVu Sans"/>
                <a:ea typeface="DejaVu Sans"/>
              </a:rPr>
              <a:t>, though the latter refers to both human- and naturally produced warming and the effects it has on our planet. </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GB" sz="1800" spc="-1" strike="noStrike">
              <a:solidFill>
                <a:srgbClr val="000000"/>
              </a:solidFill>
              <a:latin typeface="Arial"/>
            </a:endParaRPr>
          </a:p>
        </p:txBody>
      </p:sp>
      <p:sp>
        <p:nvSpPr>
          <p:cNvPr id="356" name="CustomShape 4"/>
          <p:cNvSpPr/>
          <p:nvPr/>
        </p:nvSpPr>
        <p:spPr>
          <a:xfrm>
            <a:off x="361080" y="2286000"/>
            <a:ext cx="10785960" cy="3374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57" name="CustomShape 5"/>
          <p:cNvSpPr/>
          <p:nvPr/>
        </p:nvSpPr>
        <p:spPr>
          <a:xfrm>
            <a:off x="263520" y="6492240"/>
            <a:ext cx="107917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59" name="CustomShape 2"/>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Warming</a:t>
            </a:r>
            <a:endParaRPr b="0" lang="en-GB" sz="2200" spc="-1" strike="noStrike">
              <a:solidFill>
                <a:srgbClr val="000000"/>
              </a:solidFill>
              <a:latin typeface="Arial"/>
            </a:endParaRPr>
          </a:p>
        </p:txBody>
      </p:sp>
      <p:sp>
        <p:nvSpPr>
          <p:cNvPr id="360" name="CustomShape 3"/>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GB" sz="1800" spc="-1" strike="noStrike">
              <a:solidFill>
                <a:srgbClr val="000000"/>
              </a:solidFill>
              <a:latin typeface="Arial"/>
            </a:endParaRPr>
          </a:p>
        </p:txBody>
      </p:sp>
      <p:sp>
        <p:nvSpPr>
          <p:cNvPr id="361" name="CustomShape 4"/>
          <p:cNvSpPr/>
          <p:nvPr/>
        </p:nvSpPr>
        <p:spPr>
          <a:xfrm>
            <a:off x="361080" y="2286000"/>
            <a:ext cx="10785960" cy="3374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62" name="CustomShape 5"/>
          <p:cNvSpPr/>
          <p:nvPr/>
        </p:nvSpPr>
        <p:spPr>
          <a:xfrm>
            <a:off x="263520" y="6492240"/>
            <a:ext cx="107917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64" name="CustomShape 2"/>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Warming</a:t>
            </a:r>
            <a:endParaRPr b="0" lang="en-GB" sz="2200" spc="-1" strike="noStrike">
              <a:solidFill>
                <a:srgbClr val="000000"/>
              </a:solidFill>
              <a:latin typeface="Arial"/>
            </a:endParaRPr>
          </a:p>
        </p:txBody>
      </p:sp>
      <p:sp>
        <p:nvSpPr>
          <p:cNvPr id="365" name="CustomShape 3"/>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It is most commonly measured as the average increase in Earth’s global surface temperature.”</a:t>
            </a:r>
            <a:endParaRPr b="0" lang="en-GB" sz="1800" spc="-1" strike="noStrike">
              <a:solidFill>
                <a:srgbClr val="000000"/>
              </a:solidFill>
              <a:latin typeface="Arial"/>
            </a:endParaRPr>
          </a:p>
        </p:txBody>
      </p:sp>
      <p:sp>
        <p:nvSpPr>
          <p:cNvPr id="366" name="CustomShape 4"/>
          <p:cNvSpPr/>
          <p:nvPr/>
        </p:nvSpPr>
        <p:spPr>
          <a:xfrm>
            <a:off x="361080" y="2286000"/>
            <a:ext cx="10785960" cy="3374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67" name="CustomShape 5"/>
          <p:cNvSpPr/>
          <p:nvPr/>
        </p:nvSpPr>
        <p:spPr>
          <a:xfrm>
            <a:off x="263520" y="6492240"/>
            <a:ext cx="107917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69" name="CustomShape 2"/>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Warming – Earth Energy Budget</a:t>
            </a:r>
            <a:endParaRPr b="0" lang="en-GB" sz="2200" spc="-1" strike="noStrike">
              <a:solidFill>
                <a:srgbClr val="000000"/>
              </a:solidFill>
              <a:latin typeface="Arial"/>
            </a:endParaRPr>
          </a:p>
        </p:txBody>
      </p:sp>
      <p:pic>
        <p:nvPicPr>
          <p:cNvPr id="370" name="Grafik 142" descr=""/>
          <p:cNvPicPr/>
          <p:nvPr/>
        </p:nvPicPr>
        <p:blipFill>
          <a:blip r:embed="rId1"/>
          <a:stretch/>
        </p:blipFill>
        <p:spPr>
          <a:xfrm>
            <a:off x="2709720" y="1554480"/>
            <a:ext cx="6425280" cy="4962960"/>
          </a:xfrm>
          <a:prstGeom prst="rect">
            <a:avLst/>
          </a:prstGeom>
          <a:ln w="0">
            <a:noFill/>
          </a:ln>
        </p:spPr>
      </p:pic>
      <p:sp>
        <p:nvSpPr>
          <p:cNvPr id="371" name="CustomShape 3"/>
          <p:cNvSpPr/>
          <p:nvPr/>
        </p:nvSpPr>
        <p:spPr>
          <a:xfrm>
            <a:off x="9950040" y="911520"/>
            <a:ext cx="507960" cy="48780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72" name="CustomShape 4"/>
          <p:cNvSpPr/>
          <p:nvPr/>
        </p:nvSpPr>
        <p:spPr>
          <a:xfrm>
            <a:off x="263520" y="6492240"/>
            <a:ext cx="105174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NASA – https://commons.wikimedia.org/wiki/File:The-NASA-Earth%27s-Energy-Budget-Poster-Radiant-Energy-System-satellite-infrared-radiation-fluxes.jpg – Public Domain.</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74" name="CustomShape 2"/>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Warming – Annual Mean Global Temperatures (1850-2018)</a:t>
            </a:r>
            <a:endParaRPr b="0" lang="en-GB" sz="2200" spc="-1" strike="noStrike">
              <a:solidFill>
                <a:srgbClr val="000000"/>
              </a:solidFill>
              <a:latin typeface="Arial"/>
            </a:endParaRPr>
          </a:p>
        </p:txBody>
      </p:sp>
      <p:pic>
        <p:nvPicPr>
          <p:cNvPr id="375" name="Grafik 147" descr=""/>
          <p:cNvPicPr/>
          <p:nvPr/>
        </p:nvPicPr>
        <p:blipFill>
          <a:blip r:embed="rId1"/>
          <a:stretch/>
        </p:blipFill>
        <p:spPr>
          <a:xfrm>
            <a:off x="269640" y="1828800"/>
            <a:ext cx="10968480" cy="4105800"/>
          </a:xfrm>
          <a:prstGeom prst="rect">
            <a:avLst/>
          </a:prstGeom>
          <a:ln w="0">
            <a:noFill/>
          </a:ln>
        </p:spPr>
      </p:pic>
      <p:sp>
        <p:nvSpPr>
          <p:cNvPr id="376" name="CustomShape 3"/>
          <p:cNvSpPr/>
          <p:nvPr/>
        </p:nvSpPr>
        <p:spPr>
          <a:xfrm>
            <a:off x="263520" y="6492240"/>
            <a:ext cx="105174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Ed Hawkins – https://commons.wikimedia.org/wiki/File:20181204_Warming_stripes_(global,_WMO,_1850-2018)_-_Climate_Lab_Book_(Ed_Hawkins).png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77" name="CustomShape 4"/>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 stripe = 1 year</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79"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ffffff"/>
                </a:solidFill>
                <a:latin typeface="DejaVu Sans"/>
                <a:ea typeface="DejaVu Sans"/>
              </a:rPr>
              <a:t>Water vapour (H2O), carbon dioxide (CO2), nitrous oxide (N2O), methane (CH4) and ozone (O3) are the primary GHGs in the Earth’s atmosphere.” </a:t>
            </a:r>
            <a:endParaRPr b="0" lang="en-GB" sz="1800" spc="-1" strike="noStrike">
              <a:solidFill>
                <a:srgbClr val="000000"/>
              </a:solidFill>
              <a:latin typeface="Arial"/>
            </a:endParaRPr>
          </a:p>
        </p:txBody>
      </p:sp>
      <p:sp>
        <p:nvSpPr>
          <p:cNvPr id="380"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Greenhouse Gases (GHG)</a:t>
            </a:r>
            <a:endParaRPr b="0" lang="en-GB" sz="2200" spc="-1" strike="noStrike">
              <a:solidFill>
                <a:srgbClr val="000000"/>
              </a:solidFill>
              <a:latin typeface="Arial"/>
            </a:endParaRPr>
          </a:p>
        </p:txBody>
      </p:sp>
      <p:sp>
        <p:nvSpPr>
          <p:cNvPr id="381" name="CustomShape 4"/>
          <p:cNvSpPr/>
          <p:nvPr/>
        </p:nvSpPr>
        <p:spPr>
          <a:xfrm>
            <a:off x="360720" y="2743200"/>
            <a:ext cx="10785960" cy="23688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82" name="CustomShape 5"/>
          <p:cNvSpPr/>
          <p:nvPr/>
        </p:nvSpPr>
        <p:spPr>
          <a:xfrm>
            <a:off x="263520" y="6126480"/>
            <a:ext cx="10791720" cy="6397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License</a:t>
            </a:r>
            <a:endParaRPr b="0" lang="en-GB" sz="2400" spc="-1" strike="noStrike">
              <a:solidFill>
                <a:srgbClr val="000000"/>
              </a:solidFill>
              <a:latin typeface="Arial"/>
            </a:endParaRPr>
          </a:p>
        </p:txBody>
      </p:sp>
      <p:sp>
        <p:nvSpPr>
          <p:cNvPr id="311" name="CustomShape 2"/>
          <p:cNvSpPr/>
          <p:nvPr/>
        </p:nvSpPr>
        <p:spPr>
          <a:xfrm>
            <a:off x="335520" y="1268280"/>
            <a:ext cx="10737720" cy="50252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195120" indent="-18288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84"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Water vapour (H2O), carbon dioxide (CO2), nitrous oxide (N2O), methane (CH4) and ozone (O3) are the primary GHGs in the Earth’s atmosphere.” </a:t>
            </a:r>
            <a:endParaRPr b="0" lang="en-GB" sz="1800" spc="-1" strike="noStrike">
              <a:solidFill>
                <a:srgbClr val="000000"/>
              </a:solidFill>
              <a:latin typeface="Arial"/>
            </a:endParaRPr>
          </a:p>
        </p:txBody>
      </p:sp>
      <p:sp>
        <p:nvSpPr>
          <p:cNvPr id="385"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Greenhouse Gases (GHG)</a:t>
            </a:r>
            <a:endParaRPr b="0" lang="en-GB" sz="2200" spc="-1" strike="noStrike">
              <a:solidFill>
                <a:srgbClr val="000000"/>
              </a:solidFill>
              <a:latin typeface="Arial"/>
            </a:endParaRPr>
          </a:p>
        </p:txBody>
      </p:sp>
      <p:sp>
        <p:nvSpPr>
          <p:cNvPr id="386" name="CustomShape 4"/>
          <p:cNvSpPr/>
          <p:nvPr/>
        </p:nvSpPr>
        <p:spPr>
          <a:xfrm>
            <a:off x="360720" y="2743200"/>
            <a:ext cx="10785960" cy="23688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87" name="CustomShape 5"/>
          <p:cNvSpPr/>
          <p:nvPr/>
        </p:nvSpPr>
        <p:spPr>
          <a:xfrm>
            <a:off x="263520" y="6126480"/>
            <a:ext cx="10791720" cy="6397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89" name="CustomShape 2"/>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GHG Emissions – Cumulative CO2 Emissions (1850 – 2021) </a:t>
            </a:r>
            <a:endParaRPr b="0" lang="en-GB" sz="2200" spc="-1" strike="noStrike">
              <a:solidFill>
                <a:srgbClr val="000000"/>
              </a:solidFill>
              <a:latin typeface="Arial"/>
            </a:endParaRPr>
          </a:p>
        </p:txBody>
      </p:sp>
      <p:sp>
        <p:nvSpPr>
          <p:cNvPr id="390" name="CustomShape 3"/>
          <p:cNvSpPr/>
          <p:nvPr/>
        </p:nvSpPr>
        <p:spPr>
          <a:xfrm>
            <a:off x="263520" y="6492240"/>
            <a:ext cx="105174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RCraig09 – https://commons.wikimedia.org/wiki/File:20211026_Cumulative_carbon_dioxide_CO2_emissions_by_country_-_bar_chart.svg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91" name="Grafik 163" descr=""/>
          <p:cNvPicPr/>
          <p:nvPr/>
        </p:nvPicPr>
        <p:blipFill>
          <a:blip r:embed="rId2"/>
          <a:stretch/>
        </p:blipFill>
        <p:spPr>
          <a:xfrm>
            <a:off x="1645920" y="1720800"/>
            <a:ext cx="8312400" cy="467172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93" name="CustomShape 2"/>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GHG Emissions – CO2 Emissions per Capita (2019)</a:t>
            </a:r>
            <a:endParaRPr b="0" lang="en-GB" sz="2200" spc="-1" strike="noStrike">
              <a:solidFill>
                <a:srgbClr val="000000"/>
              </a:solidFill>
              <a:latin typeface="Arial"/>
            </a:endParaRPr>
          </a:p>
        </p:txBody>
      </p:sp>
      <p:sp>
        <p:nvSpPr>
          <p:cNvPr id="394" name="CustomShape 3"/>
          <p:cNvSpPr/>
          <p:nvPr/>
        </p:nvSpPr>
        <p:spPr>
          <a:xfrm>
            <a:off x="263520" y="6492240"/>
            <a:ext cx="105174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Tom.Schulz – https://commons.wikimedia.org/wiki/File:2019_Worldwide_CO2_Emissions_(by_region,_per_capita),_variwide_chart.png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95" name="Grafik 167" descr=""/>
          <p:cNvPicPr/>
          <p:nvPr/>
        </p:nvPicPr>
        <p:blipFill>
          <a:blip r:embed="rId2"/>
          <a:stretch/>
        </p:blipFill>
        <p:spPr>
          <a:xfrm>
            <a:off x="1920240" y="1681920"/>
            <a:ext cx="7215120" cy="480168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6"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97" name="CustomShape 2"/>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GHG Emissions – CO2 Concentration over the last 800,000 Years</a:t>
            </a:r>
            <a:endParaRPr b="0" lang="en-GB" sz="2200" spc="-1" strike="noStrike">
              <a:solidFill>
                <a:srgbClr val="000000"/>
              </a:solidFill>
              <a:latin typeface="Arial"/>
            </a:endParaRPr>
          </a:p>
        </p:txBody>
      </p:sp>
      <p:sp>
        <p:nvSpPr>
          <p:cNvPr id="398" name="CustomShape 3"/>
          <p:cNvSpPr/>
          <p:nvPr/>
        </p:nvSpPr>
        <p:spPr>
          <a:xfrm>
            <a:off x="263520" y="6492240"/>
            <a:ext cx="105174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Femke Nijsse – https://commons.wikimedia.org/wiki/File:Carbon_Dioxide_800kyr.svg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99" name="Grafik 171" descr=""/>
          <p:cNvPicPr/>
          <p:nvPr/>
        </p:nvPicPr>
        <p:blipFill>
          <a:blip r:embed="rId2"/>
          <a:stretch/>
        </p:blipFill>
        <p:spPr>
          <a:xfrm>
            <a:off x="2193840" y="1643400"/>
            <a:ext cx="7124400" cy="4808880"/>
          </a:xfrm>
          <a:prstGeom prst="rect">
            <a:avLst/>
          </a:prstGeom>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01"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Processes that can either amplify or diminish the effects of climate forcings. A feedback that increases an initial warming is called a ‘positive feedback’. A feedback that reduces an initial warming is a ‘negative feedback’.”</a:t>
            </a:r>
            <a:endParaRPr b="0" lang="en-GB" sz="1800" spc="-1" strike="noStrike">
              <a:solidFill>
                <a:srgbClr val="000000"/>
              </a:solidFill>
              <a:latin typeface="Arial"/>
            </a:endParaRPr>
          </a:p>
        </p:txBody>
      </p:sp>
      <p:sp>
        <p:nvSpPr>
          <p:cNvPr id="402"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Feedback (Effects)</a:t>
            </a:r>
            <a:endParaRPr b="0" lang="en-GB" sz="2200" spc="-1" strike="noStrike">
              <a:solidFill>
                <a:srgbClr val="000000"/>
              </a:solidFill>
              <a:latin typeface="Arial"/>
            </a:endParaRPr>
          </a:p>
        </p:txBody>
      </p:sp>
      <p:sp>
        <p:nvSpPr>
          <p:cNvPr id="403" name="CustomShape 4"/>
          <p:cNvSpPr/>
          <p:nvPr/>
        </p:nvSpPr>
        <p:spPr>
          <a:xfrm>
            <a:off x="361080" y="3292200"/>
            <a:ext cx="10785960" cy="1362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04" name="CustomShape 5"/>
          <p:cNvSpPr/>
          <p:nvPr/>
        </p:nvSpPr>
        <p:spPr>
          <a:xfrm>
            <a:off x="263520" y="6492240"/>
            <a:ext cx="107917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NASA</a:t>
            </a:r>
            <a:r>
              <a:rPr b="0" lang="de-DE" sz="900" spc="-1" strike="noStrike">
                <a:solidFill>
                  <a:srgbClr val="a6a6a6"/>
                </a:solidFill>
                <a:latin typeface="DejaVu Sans"/>
                <a:ea typeface="Roboto"/>
              </a:rPr>
              <a:t> – https://climate.nasa.gov/nasa_science/science/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06"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Ice-Albedo effect</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Thawing permafrost</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407"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pic>
        <p:nvPicPr>
          <p:cNvPr id="408" name="Grafik 180" descr=""/>
          <p:cNvPicPr/>
          <p:nvPr/>
        </p:nvPicPr>
        <p:blipFill>
          <a:blip r:embed="rId1"/>
          <a:stretch/>
        </p:blipFill>
        <p:spPr>
          <a:xfrm>
            <a:off x="7218000" y="2194560"/>
            <a:ext cx="3567600" cy="2374920"/>
          </a:xfrm>
          <a:prstGeom prst="rect">
            <a:avLst/>
          </a:prstGeom>
          <a:ln w="0">
            <a:noFill/>
          </a:ln>
        </p:spPr>
      </p:pic>
      <p:sp>
        <p:nvSpPr>
          <p:cNvPr id="409" name="CustomShape 4"/>
          <p:cNvSpPr/>
          <p:nvPr/>
        </p:nvSpPr>
        <p:spPr>
          <a:xfrm>
            <a:off x="274320" y="6492240"/>
            <a:ext cx="777276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Bruce Detorres – https://www.flickr.com/photos/brucedetorres/49352689768 – Public Domain.</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0"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11"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Thawing permafrost</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412"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
        <p:nvSpPr>
          <p:cNvPr id="413" name="CustomShape 4"/>
          <p:cNvSpPr/>
          <p:nvPr/>
        </p:nvSpPr>
        <p:spPr>
          <a:xfrm>
            <a:off x="1188720" y="5029200"/>
            <a:ext cx="4567680" cy="597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i="1" lang="en-US" sz="1800" spc="-1" strike="noStrike">
                <a:solidFill>
                  <a:srgbClr val="000000"/>
                </a:solidFill>
                <a:latin typeface="Arial"/>
                <a:ea typeface="DejaVu Sans"/>
              </a:rPr>
              <a:t>Albedo: Measure of the diffuse reflection of solar radiation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4"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15"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Thawing permafrost</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416"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
        <p:nvSpPr>
          <p:cNvPr id="417" name="CustomShape 4"/>
          <p:cNvSpPr/>
          <p:nvPr/>
        </p:nvSpPr>
        <p:spPr>
          <a:xfrm>
            <a:off x="8138160" y="1280160"/>
            <a:ext cx="1733040" cy="164160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defTabSz="914400">
              <a:lnSpc>
                <a:spcPct val="100000"/>
              </a:lnSpc>
            </a:pPr>
            <a:r>
              <a:rPr b="0" lang="en-US" sz="1800" spc="-1" strike="noStrike">
                <a:solidFill>
                  <a:srgbClr val="ffffff"/>
                </a:solidFill>
                <a:latin typeface="Arial"/>
                <a:ea typeface="DejaVu Sans"/>
              </a:rPr>
              <a:t>Melting ice</a:t>
            </a:r>
            <a:endParaRPr b="0" lang="en-GB" sz="1800" spc="-1" strike="noStrike">
              <a:solidFill>
                <a:srgbClr val="000000"/>
              </a:solidFill>
              <a:latin typeface="Arial"/>
            </a:endParaRPr>
          </a:p>
        </p:txBody>
      </p:sp>
      <p:sp>
        <p:nvSpPr>
          <p:cNvPr id="418" name="CustomShape 5"/>
          <p:cNvSpPr/>
          <p:nvPr/>
        </p:nvSpPr>
        <p:spPr>
          <a:xfrm>
            <a:off x="6583680" y="3566160"/>
            <a:ext cx="1733040" cy="164160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defTabSz="914400">
              <a:lnSpc>
                <a:spcPct val="100000"/>
              </a:lnSpc>
            </a:pPr>
            <a:r>
              <a:rPr b="0" lang="en-US" sz="1800" spc="-1" strike="noStrike">
                <a:solidFill>
                  <a:srgbClr val="ffffff"/>
                </a:solidFill>
                <a:latin typeface="Arial"/>
                <a:ea typeface="DejaVu Sans"/>
              </a:rPr>
              <a:t>Increase in </a:t>
            </a:r>
            <a:endParaRPr b="0" lang="en-GB" sz="1800" spc="-1" strike="noStrike">
              <a:solidFill>
                <a:srgbClr val="000000"/>
              </a:solidFill>
              <a:latin typeface="Arial"/>
            </a:endParaRPr>
          </a:p>
          <a:p>
            <a:pPr algn="ctr" defTabSz="914400">
              <a:lnSpc>
                <a:spcPct val="100000"/>
              </a:lnSpc>
            </a:pPr>
            <a:r>
              <a:rPr b="0" lang="en-US" sz="1800" spc="-1" strike="noStrike">
                <a:solidFill>
                  <a:srgbClr val="ffffff"/>
                </a:solidFill>
                <a:latin typeface="Arial"/>
                <a:ea typeface="DejaVu Sans"/>
              </a:rPr>
              <a:t>absorbed solar</a:t>
            </a:r>
            <a:endParaRPr b="0" lang="en-GB" sz="1800" spc="-1" strike="noStrike">
              <a:solidFill>
                <a:srgbClr val="000000"/>
              </a:solidFill>
              <a:latin typeface="Arial"/>
            </a:endParaRPr>
          </a:p>
          <a:p>
            <a:pPr algn="ctr" defTabSz="914400">
              <a:lnSpc>
                <a:spcPct val="100000"/>
              </a:lnSpc>
            </a:pPr>
            <a:r>
              <a:rPr b="0" lang="en-US" sz="1800" spc="-1" strike="noStrike">
                <a:solidFill>
                  <a:srgbClr val="ffffff"/>
                </a:solidFill>
                <a:latin typeface="Arial"/>
                <a:ea typeface="DejaVu Sans"/>
              </a:rPr>
              <a:t>radiation</a:t>
            </a:r>
            <a:endParaRPr b="0" lang="en-GB" sz="1800" spc="-1" strike="noStrike">
              <a:solidFill>
                <a:srgbClr val="000000"/>
              </a:solidFill>
              <a:latin typeface="Arial"/>
            </a:endParaRPr>
          </a:p>
        </p:txBody>
      </p:sp>
      <p:sp>
        <p:nvSpPr>
          <p:cNvPr id="419" name="CustomShape 6"/>
          <p:cNvSpPr/>
          <p:nvPr/>
        </p:nvSpPr>
        <p:spPr>
          <a:xfrm>
            <a:off x="9601200" y="3566160"/>
            <a:ext cx="1733040" cy="164160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defTabSz="914400">
              <a:lnSpc>
                <a:spcPct val="100000"/>
              </a:lnSpc>
            </a:pPr>
            <a:r>
              <a:rPr b="0" lang="en-US" sz="1800" spc="-1" strike="noStrike">
                <a:solidFill>
                  <a:srgbClr val="ffffff"/>
                </a:solidFill>
                <a:latin typeface="Arial"/>
                <a:ea typeface="DejaVu Sans"/>
              </a:rPr>
              <a:t>Lower Albedo</a:t>
            </a:r>
            <a:endParaRPr b="0" lang="en-GB" sz="1800" spc="-1" strike="noStrike">
              <a:solidFill>
                <a:srgbClr val="000000"/>
              </a:solidFill>
              <a:latin typeface="Arial"/>
            </a:endParaRPr>
          </a:p>
        </p:txBody>
      </p:sp>
      <p:sp>
        <p:nvSpPr>
          <p:cNvPr id="420" name="CustomShape 7"/>
          <p:cNvSpPr/>
          <p:nvPr/>
        </p:nvSpPr>
        <p:spPr>
          <a:xfrm rot="18335400">
            <a:off x="7873200" y="3143160"/>
            <a:ext cx="717120" cy="361440"/>
          </a:xfrm>
          <a:custGeom>
            <a:avLst/>
            <a:gdLst>
              <a:gd name="textAreaLeft" fmla="*/ 0 w 717120"/>
              <a:gd name="textAreaRight" fmla="*/ 719640 w 717120"/>
              <a:gd name="textAreaTop" fmla="*/ 0 h 361440"/>
              <a:gd name="textAreaBottom" fmla="*/ 363960 h 361440"/>
            </a:gdLst>
            <a:ahLst/>
            <a:rect l="textAreaLeft" t="textAreaTop" r="textAreaRight" b="textAreaBottom"/>
            <a:pathLst>
              <a:path w="2006" h="1018">
                <a:moveTo>
                  <a:pt x="0" y="508"/>
                </a:moveTo>
                <a:lnTo>
                  <a:pt x="399" y="0"/>
                </a:lnTo>
                <a:lnTo>
                  <a:pt x="399" y="254"/>
                </a:lnTo>
                <a:lnTo>
                  <a:pt x="1605" y="253"/>
                </a:lnTo>
                <a:lnTo>
                  <a:pt x="1605" y="0"/>
                </a:lnTo>
                <a:lnTo>
                  <a:pt x="2005" y="507"/>
                </a:lnTo>
                <a:lnTo>
                  <a:pt x="1605" y="1017"/>
                </a:lnTo>
                <a:lnTo>
                  <a:pt x="1605" y="761"/>
                </a:lnTo>
                <a:lnTo>
                  <a:pt x="399" y="762"/>
                </a:lnTo>
                <a:lnTo>
                  <a:pt x="399"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21" name="CustomShape 8"/>
          <p:cNvSpPr/>
          <p:nvPr/>
        </p:nvSpPr>
        <p:spPr>
          <a:xfrm rot="13432800">
            <a:off x="9534600" y="3038760"/>
            <a:ext cx="724320" cy="361440"/>
          </a:xfrm>
          <a:custGeom>
            <a:avLst/>
            <a:gdLst>
              <a:gd name="textAreaLeft" fmla="*/ 0 w 724320"/>
              <a:gd name="textAreaRight" fmla="*/ 726840 w 724320"/>
              <a:gd name="textAreaTop" fmla="*/ 0 h 361440"/>
              <a:gd name="textAreaBottom" fmla="*/ 363960 h 361440"/>
            </a:gdLst>
            <a:ahLst/>
            <a:rect l="textAreaLeft" t="textAreaTop" r="textAreaRight" b="textAreaBottom"/>
            <a:pathLst>
              <a:path w="2025" h="1019">
                <a:moveTo>
                  <a:pt x="0" y="508"/>
                </a:moveTo>
                <a:lnTo>
                  <a:pt x="402" y="1"/>
                </a:lnTo>
                <a:lnTo>
                  <a:pt x="402" y="254"/>
                </a:lnTo>
                <a:lnTo>
                  <a:pt x="1620" y="254"/>
                </a:lnTo>
                <a:lnTo>
                  <a:pt x="1620" y="0"/>
                </a:lnTo>
                <a:lnTo>
                  <a:pt x="2024" y="508"/>
                </a:lnTo>
                <a:lnTo>
                  <a:pt x="1620" y="1017"/>
                </a:lnTo>
                <a:lnTo>
                  <a:pt x="1620" y="762"/>
                </a:lnTo>
                <a:lnTo>
                  <a:pt x="402" y="762"/>
                </a:lnTo>
                <a:lnTo>
                  <a:pt x="402" y="1018"/>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22" name="CustomShape 9"/>
          <p:cNvSpPr/>
          <p:nvPr/>
        </p:nvSpPr>
        <p:spPr>
          <a:xfrm rot="12000">
            <a:off x="8595720" y="4189320"/>
            <a:ext cx="732600" cy="361440"/>
          </a:xfrm>
          <a:custGeom>
            <a:avLst/>
            <a:gdLst>
              <a:gd name="textAreaLeft" fmla="*/ 0 w 732600"/>
              <a:gd name="textAreaRight" fmla="*/ 735120 w 732600"/>
              <a:gd name="textAreaTop" fmla="*/ 0 h 361440"/>
              <a:gd name="textAreaBottom" fmla="*/ 363960 h 361440"/>
            </a:gdLst>
            <a:ahLst/>
            <a:rect l="textAreaLeft" t="textAreaTop" r="textAreaRight" b="textAreaBottom"/>
            <a:pathLst>
              <a:path w="2049" h="1018">
                <a:moveTo>
                  <a:pt x="0" y="508"/>
                </a:moveTo>
                <a:lnTo>
                  <a:pt x="408" y="0"/>
                </a:lnTo>
                <a:lnTo>
                  <a:pt x="407" y="254"/>
                </a:lnTo>
                <a:lnTo>
                  <a:pt x="1640" y="254"/>
                </a:lnTo>
                <a:lnTo>
                  <a:pt x="1641" y="0"/>
                </a:lnTo>
                <a:lnTo>
                  <a:pt x="2048" y="508"/>
                </a:lnTo>
                <a:lnTo>
                  <a:pt x="1640" y="1017"/>
                </a:lnTo>
                <a:lnTo>
                  <a:pt x="1640" y="762"/>
                </a:lnTo>
                <a:lnTo>
                  <a:pt x="407" y="762"/>
                </a:lnTo>
                <a:lnTo>
                  <a:pt x="407"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23" name="CustomShape 10"/>
          <p:cNvSpPr/>
          <p:nvPr/>
        </p:nvSpPr>
        <p:spPr>
          <a:xfrm>
            <a:off x="1188720" y="5029200"/>
            <a:ext cx="4567680" cy="597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i="1" lang="en-US" sz="1800" spc="-1" strike="noStrike">
                <a:solidFill>
                  <a:srgbClr val="000000"/>
                </a:solidFill>
                <a:latin typeface="Arial"/>
                <a:ea typeface="DejaVu Sans"/>
              </a:rPr>
              <a:t>Albedo: Measure of the diffuse reflection of solar radiation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4"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25"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426"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7"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28"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429"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52"/>
          <p:cNvSpPr/>
          <p:nvPr/>
        </p:nvSpPr>
        <p:spPr>
          <a:xfrm>
            <a:off x="335520" y="4406760"/>
            <a:ext cx="10735560" cy="1344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E01 – Waste Produced in a Week</a:t>
            </a:r>
            <a:endParaRPr b="0" lang="en-GB" sz="3000" spc="-1" strike="noStrike">
              <a:solidFill>
                <a:srgbClr val="000000"/>
              </a:solidFill>
              <a:latin typeface="Arial"/>
            </a:endParaRPr>
          </a:p>
        </p:txBody>
      </p:sp>
      <p:sp>
        <p:nvSpPr>
          <p:cNvPr id="313" name="CustomShape 53"/>
          <p:cNvSpPr/>
          <p:nvPr/>
        </p:nvSpPr>
        <p:spPr>
          <a:xfrm>
            <a:off x="335520" y="2906640"/>
            <a:ext cx="10735560" cy="1482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0"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31"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Etc.</a:t>
            </a:r>
            <a:endParaRPr b="0" lang="en-GB" sz="1800" spc="-1" strike="noStrike">
              <a:solidFill>
                <a:srgbClr val="000000"/>
              </a:solidFill>
              <a:latin typeface="Arial"/>
            </a:endParaRPr>
          </a:p>
        </p:txBody>
      </p:sp>
      <p:sp>
        <p:nvSpPr>
          <p:cNvPr id="432"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34"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carbon footprint</a:t>
            </a:r>
            <a:r>
              <a:rPr b="0" i="1" lang="en-US" sz="1800" spc="-1" strike="noStrike">
                <a:solidFill>
                  <a:srgbClr val="000000"/>
                </a:solidFill>
                <a:latin typeface="DejaVu Sans"/>
                <a:ea typeface="DejaVu Sans"/>
              </a:rPr>
              <a:t> is a measure of the exclusive total amount of carbon dioxide</a:t>
            </a:r>
            <a:endParaRPr b="0" lang="en-GB" sz="1800" spc="-1" strike="noStrike">
              <a:solidFill>
                <a:srgbClr val="000000"/>
              </a:solidFill>
              <a:latin typeface="Arial"/>
            </a:endParaRPr>
          </a:p>
          <a:p>
            <a:pPr marL="360" algn="ctr" defTabSz="914400">
              <a:lnSpc>
                <a:spcPct val="100000"/>
              </a:lnSpc>
              <a:spcBef>
                <a:spcPts val="360"/>
              </a:spcBef>
            </a:pPr>
            <a:r>
              <a:rPr b="0" i="1" lang="en-US" sz="1800" spc="-1" strike="noStrike">
                <a:solidFill>
                  <a:srgbClr val="000000"/>
                </a:solidFill>
                <a:latin typeface="DejaVu Sans"/>
                <a:ea typeface="DejaVu Sans"/>
              </a:rPr>
              <a:t>emissions that is directly and indirectly caused by an activity or is accumulated over the life stages of a product.</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435"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a:t>
            </a:r>
            <a:endParaRPr b="0" lang="en-GB" sz="2200" spc="-1" strike="noStrike">
              <a:solidFill>
                <a:srgbClr val="000000"/>
              </a:solidFill>
              <a:latin typeface="Arial"/>
            </a:endParaRPr>
          </a:p>
        </p:txBody>
      </p:sp>
      <p:sp>
        <p:nvSpPr>
          <p:cNvPr id="436" name="CustomShape 4"/>
          <p:cNvSpPr/>
          <p:nvPr/>
        </p:nvSpPr>
        <p:spPr>
          <a:xfrm>
            <a:off x="335520" y="3108960"/>
            <a:ext cx="10785960" cy="1362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37" name="CustomShape 5"/>
          <p:cNvSpPr/>
          <p:nvPr/>
        </p:nvSpPr>
        <p:spPr>
          <a:xfrm>
            <a:off x="270720" y="6322680"/>
            <a:ext cx="107917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T. Wiedmann, J. Minx. (2008). </a:t>
            </a:r>
            <a:r>
              <a:rPr b="0" i="1" lang="en-US" sz="900" spc="-1" strike="noStrike">
                <a:solidFill>
                  <a:srgbClr val="a6a6a6"/>
                </a:solidFill>
                <a:latin typeface="DejaVu Sans"/>
                <a:ea typeface="Roboto"/>
              </a:rPr>
              <a:t>A definition of ‘carbon footprint’, Ecological Economics Research Trends</a:t>
            </a:r>
            <a:r>
              <a:rPr b="0" lang="en-US" sz="900" spc="-1" strike="noStrike">
                <a:solidFill>
                  <a:srgbClr val="a6a6a6"/>
                </a:solidFill>
                <a:latin typeface="DejaVu Sans"/>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39" name="CustomShape 2"/>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 – Origins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0"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41"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first step to reducing your emissions is to know where you stand. Find out your #carbonfootprint with our new calculator &amp; share your pledge today!</a:t>
            </a:r>
            <a:r>
              <a:rPr b="0" lang="en-US" sz="1800" spc="-1" strike="noStrike">
                <a:solidFill>
                  <a:srgbClr val="000000"/>
                </a:solidFill>
                <a:latin typeface="DejaVu Sans"/>
                <a:ea typeface="DejaVu Sans"/>
              </a:rPr>
              <a:t>” - BP (British Petroleum)</a:t>
            </a:r>
            <a:endParaRPr b="0" lang="en-GB" sz="1800" spc="-1" strike="noStrike">
              <a:solidFill>
                <a:srgbClr val="000000"/>
              </a:solidFill>
              <a:latin typeface="Arial"/>
            </a:endParaRPr>
          </a:p>
        </p:txBody>
      </p:sp>
      <p:sp>
        <p:nvSpPr>
          <p:cNvPr id="442"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 – Origins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44" name="CustomShape 2"/>
          <p:cNvSpPr/>
          <p:nvPr/>
        </p:nvSpPr>
        <p:spPr>
          <a:xfrm>
            <a:off x="336240" y="1600920"/>
            <a:ext cx="10854720" cy="3874320"/>
          </a:xfrm>
          <a:prstGeom prst="rect">
            <a:avLst/>
          </a:prstGeom>
          <a:noFill/>
          <a:ln w="0">
            <a:noFill/>
          </a:ln>
        </p:spPr>
        <p:style>
          <a:lnRef idx="0"/>
          <a:fillRef idx="0"/>
          <a:effectRef idx="0"/>
          <a:fontRef idx="minor"/>
        </p:style>
        <p:txBody>
          <a:bodyPr lIns="90000" rIns="90000" tIns="45000" bIns="45000" anchor="t">
            <a:noAutofit/>
          </a:bodyPr>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GB" sz="2000" spc="-1" strike="noStrike">
              <a:solidFill>
                <a:srgbClr val="000000"/>
              </a:solidFill>
              <a:latin typeface="Arial"/>
            </a:endParaRPr>
          </a:p>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GB" sz="2000" spc="-1" strike="noStrike">
              <a:solidFill>
                <a:srgbClr val="000000"/>
              </a:solidFill>
              <a:latin typeface="Arial"/>
            </a:endParaRPr>
          </a:p>
          <a:p>
            <a:pPr defTabSz="914400">
              <a:lnSpc>
                <a:spcPct val="100000"/>
              </a:lnSpc>
            </a:pPr>
            <a:endParaRPr b="0" lang="en-GB" sz="2000" spc="-1" strike="noStrike">
              <a:solidFill>
                <a:srgbClr val="000000"/>
              </a:solidFill>
              <a:latin typeface="Arial"/>
            </a:endParaRPr>
          </a:p>
        </p:txBody>
      </p:sp>
      <p:sp>
        <p:nvSpPr>
          <p:cNvPr id="445" name="CustomShape 3"/>
          <p:cNvSpPr/>
          <p:nvPr/>
        </p:nvSpPr>
        <p:spPr>
          <a:xfrm>
            <a:off x="270720" y="6322680"/>
            <a:ext cx="107917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GB" sz="900" spc="-1" strike="noStrike">
              <a:solidFill>
                <a:srgbClr val="000000"/>
              </a:solidFill>
              <a:latin typeface="Arial"/>
            </a:endParaRPr>
          </a:p>
        </p:txBody>
      </p:sp>
      <p:sp>
        <p:nvSpPr>
          <p:cNvPr id="446" name="CustomShape 4"/>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 – Who Emits CO2?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7"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48" name="CustomShape 2"/>
          <p:cNvSpPr/>
          <p:nvPr/>
        </p:nvSpPr>
        <p:spPr>
          <a:xfrm>
            <a:off x="336240" y="1600920"/>
            <a:ext cx="10854720" cy="3874320"/>
          </a:xfrm>
          <a:prstGeom prst="rect">
            <a:avLst/>
          </a:prstGeom>
          <a:noFill/>
          <a:ln w="0">
            <a:noFill/>
          </a:ln>
        </p:spPr>
        <p:style>
          <a:lnRef idx="0"/>
          <a:fillRef idx="0"/>
          <a:effectRef idx="0"/>
          <a:fontRef idx="minor"/>
        </p:style>
        <p:txBody>
          <a:bodyPr lIns="90000" rIns="90000" tIns="45000" bIns="45000" anchor="t">
            <a:noAutofit/>
          </a:bodyPr>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GB" sz="2000" spc="-1" strike="noStrike">
              <a:solidFill>
                <a:srgbClr val="000000"/>
              </a:solidFill>
              <a:latin typeface="Arial"/>
            </a:endParaRPr>
          </a:p>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GB" sz="2000" spc="-1" strike="noStrike">
              <a:solidFill>
                <a:srgbClr val="000000"/>
              </a:solidFill>
              <a:latin typeface="Arial"/>
            </a:endParaRPr>
          </a:p>
          <a:p>
            <a:pPr defTabSz="914400">
              <a:lnSpc>
                <a:spcPct val="100000"/>
              </a:lnSpc>
            </a:pPr>
            <a:endParaRPr b="0" lang="en-GB" sz="2000" spc="-1" strike="noStrike">
              <a:solidFill>
                <a:srgbClr val="000000"/>
              </a:solidFill>
              <a:latin typeface="Arial"/>
            </a:endParaRPr>
          </a:p>
        </p:txBody>
      </p:sp>
      <p:sp>
        <p:nvSpPr>
          <p:cNvPr id="449" name="CustomShape 3"/>
          <p:cNvSpPr/>
          <p:nvPr/>
        </p:nvSpPr>
        <p:spPr>
          <a:xfrm>
            <a:off x="270720" y="6322680"/>
            <a:ext cx="107917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GB" sz="900" spc="-1" strike="noStrike">
              <a:solidFill>
                <a:srgbClr val="000000"/>
              </a:solidFill>
              <a:latin typeface="Arial"/>
            </a:endParaRPr>
          </a:p>
        </p:txBody>
      </p:sp>
      <p:sp>
        <p:nvSpPr>
          <p:cNvPr id="450" name="CustomShape 4"/>
          <p:cNvSpPr/>
          <p:nvPr/>
        </p:nvSpPr>
        <p:spPr>
          <a:xfrm>
            <a:off x="3566160" y="3017520"/>
            <a:ext cx="5021280" cy="2735280"/>
          </a:xfrm>
          <a:prstGeom prst="rect">
            <a:avLst/>
          </a:prstGeom>
          <a:noFill/>
          <a:ln w="0">
            <a:noFill/>
          </a:ln>
        </p:spPr>
        <p:style>
          <a:lnRef idx="0"/>
          <a:fillRef idx="0"/>
          <a:effectRef idx="0"/>
          <a:fontRef idx="minor"/>
        </p:style>
        <p:txBody>
          <a:bodyPr lIns="90000" rIns="90000" tIns="45000" bIns="45000" anchor="t">
            <a:noAutofit/>
          </a:bodyPr>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GB" sz="1400" spc="-1" strike="noStrike">
              <a:solidFill>
                <a:srgbClr val="000000"/>
              </a:solidFill>
              <a:latin typeface="Arial"/>
            </a:endParaRPr>
          </a:p>
        </p:txBody>
      </p:sp>
      <p:sp>
        <p:nvSpPr>
          <p:cNvPr id="451" name="CustomShape 5"/>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 – Who Emits CO2?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2"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453" name="CustomShape 2"/>
          <p:cNvSpPr/>
          <p:nvPr/>
        </p:nvSpPr>
        <p:spPr>
          <a:xfrm>
            <a:off x="336240" y="1600920"/>
            <a:ext cx="10854720" cy="3874320"/>
          </a:xfrm>
          <a:prstGeom prst="rect">
            <a:avLst/>
          </a:prstGeom>
          <a:noFill/>
          <a:ln w="0">
            <a:noFill/>
          </a:ln>
        </p:spPr>
        <p:style>
          <a:lnRef idx="0"/>
          <a:fillRef idx="0"/>
          <a:effectRef idx="0"/>
          <a:fontRef idx="minor"/>
        </p:style>
        <p:txBody>
          <a:bodyPr lIns="90000" rIns="90000" tIns="45000" bIns="45000" anchor="t">
            <a:noAutofit/>
          </a:bodyPr>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GB" sz="2000" spc="-1" strike="noStrike">
              <a:solidFill>
                <a:srgbClr val="000000"/>
              </a:solidFill>
              <a:latin typeface="Arial"/>
            </a:endParaRPr>
          </a:p>
          <a:p>
            <a:pPr marL="216000" indent="-209520" defTabSz="91440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GB" sz="2000" spc="-1" strike="noStrike">
              <a:solidFill>
                <a:srgbClr val="000000"/>
              </a:solidFill>
              <a:latin typeface="Arial"/>
            </a:endParaRPr>
          </a:p>
          <a:p>
            <a:pPr defTabSz="914400">
              <a:lnSpc>
                <a:spcPct val="100000"/>
              </a:lnSpc>
            </a:pPr>
            <a:endParaRPr b="0" lang="en-GB" sz="2000" spc="-1" strike="noStrike">
              <a:solidFill>
                <a:srgbClr val="000000"/>
              </a:solidFill>
              <a:latin typeface="Arial"/>
            </a:endParaRPr>
          </a:p>
        </p:txBody>
      </p:sp>
      <p:sp>
        <p:nvSpPr>
          <p:cNvPr id="454" name="CustomShape 3"/>
          <p:cNvSpPr/>
          <p:nvPr/>
        </p:nvSpPr>
        <p:spPr>
          <a:xfrm>
            <a:off x="270720" y="6322680"/>
            <a:ext cx="1079172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GB" sz="900" spc="-1" strike="noStrike">
              <a:solidFill>
                <a:srgbClr val="000000"/>
              </a:solidFill>
              <a:latin typeface="Arial"/>
            </a:endParaRPr>
          </a:p>
        </p:txBody>
      </p:sp>
      <p:sp>
        <p:nvSpPr>
          <p:cNvPr id="455" name="CustomShape 4"/>
          <p:cNvSpPr/>
          <p:nvPr/>
        </p:nvSpPr>
        <p:spPr>
          <a:xfrm>
            <a:off x="3566160" y="3017520"/>
            <a:ext cx="5021280" cy="2735280"/>
          </a:xfrm>
          <a:prstGeom prst="rect">
            <a:avLst/>
          </a:prstGeom>
          <a:noFill/>
          <a:ln w="0">
            <a:noFill/>
          </a:ln>
        </p:spPr>
        <p:style>
          <a:lnRef idx="0"/>
          <a:fillRef idx="0"/>
          <a:effectRef idx="0"/>
          <a:fontRef idx="minor"/>
        </p:style>
        <p:txBody>
          <a:bodyPr lIns="90000" rIns="90000" tIns="45000" bIns="45000" anchor="t">
            <a:noAutofit/>
          </a:bodyPr>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GB" sz="1400" spc="-1" strike="noStrike">
              <a:solidFill>
                <a:srgbClr val="000000"/>
              </a:solidFill>
              <a:latin typeface="Arial"/>
            </a:endParaRPr>
          </a:p>
          <a:p>
            <a:pPr marL="216000" indent="-209520" defTabSz="91440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GB" sz="1400" spc="-1" strike="noStrike">
              <a:solidFill>
                <a:srgbClr val="000000"/>
              </a:solidFill>
              <a:latin typeface="Arial"/>
            </a:endParaRPr>
          </a:p>
        </p:txBody>
      </p:sp>
      <p:sp>
        <p:nvSpPr>
          <p:cNvPr id="456" name="CustomShape 5"/>
          <p:cNvSpPr/>
          <p:nvPr/>
        </p:nvSpPr>
        <p:spPr>
          <a:xfrm>
            <a:off x="2743200" y="5760720"/>
            <a:ext cx="5387040" cy="85032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0" lang="en-US" sz="1400" spc="-1" strike="noStrike" u="sng">
                <a:solidFill>
                  <a:srgbClr val="000000"/>
                </a:solidFill>
                <a:uFillTx/>
                <a:latin typeface="DejaVu Sans"/>
                <a:ea typeface="DejaVu Sans"/>
              </a:rPr>
              <a:t>Blaming individuals and denying any responsibility → great strategy!</a:t>
            </a:r>
            <a:endParaRPr b="0" lang="en-GB" sz="1400" spc="-1" strike="noStrike">
              <a:solidFill>
                <a:srgbClr val="000000"/>
              </a:solidFill>
              <a:latin typeface="Arial"/>
            </a:endParaRPr>
          </a:p>
        </p:txBody>
      </p:sp>
      <p:sp>
        <p:nvSpPr>
          <p:cNvPr id="457" name="CustomShape 6"/>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Carbon Footprint – Who Emits CO2?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CustomShape 56"/>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459" name="CustomShape 15"/>
          <p:cNvSpPr/>
          <p:nvPr/>
        </p:nvSpPr>
        <p:spPr>
          <a:xfrm>
            <a:off x="865440" y="2859120"/>
            <a:ext cx="9915840" cy="1867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defTabSz="914400">
              <a:lnSpc>
                <a:spcPct val="100000"/>
              </a:lnSpc>
              <a:spcBef>
                <a:spcPts val="360"/>
              </a:spcBef>
            </a:pPr>
            <a:r>
              <a:rPr b="1" lang="en-US" sz="2800" spc="-1" strike="noStrike">
                <a:solidFill>
                  <a:srgbClr val="000000"/>
                </a:solidFill>
                <a:latin typeface="DejaVu Sans"/>
                <a:ea typeface="DejaVu Sans"/>
              </a:rPr>
              <a:t>So we just reduce our CO2 footprint and we are good?</a:t>
            </a:r>
            <a:endParaRPr b="0" lang="en-GB" sz="2800" spc="-1" strike="noStrike">
              <a:solidFill>
                <a:srgbClr val="000000"/>
              </a:solidFill>
              <a:latin typeface="Arial"/>
            </a:endParaRPr>
          </a:p>
        </p:txBody>
      </p:sp>
      <p:sp>
        <p:nvSpPr>
          <p:cNvPr id="460" name="CustomShape 16"/>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Problem already solved?</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CustomShape 59"/>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462" name="CustomShape 17"/>
          <p:cNvSpPr/>
          <p:nvPr/>
        </p:nvSpPr>
        <p:spPr>
          <a:xfrm>
            <a:off x="263520" y="6411600"/>
            <a:ext cx="64645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u="sng">
                <a:solidFill>
                  <a:srgbClr val="0000ff"/>
                </a:solidFill>
                <a:uFillTx/>
                <a:latin typeface="Roboto"/>
                <a:ea typeface="Roboto"/>
                <a:hlinkClick r:id="rId1"/>
              </a:rPr>
              <a:t>https://blogs.microsoft.com/blog/2020/01/16/microsoft-will-be-carbon-negative-by-2030/</a:t>
            </a:r>
            <a:endParaRPr b="0" lang="en-GB" sz="900" spc="-1" strike="noStrike">
              <a:solidFill>
                <a:srgbClr val="000000"/>
              </a:solidFill>
              <a:latin typeface="Arial"/>
            </a:endParaRPr>
          </a:p>
        </p:txBody>
      </p:sp>
      <p:sp>
        <p:nvSpPr>
          <p:cNvPr id="463" name="CustomShape 18"/>
          <p:cNvSpPr/>
          <p:nvPr/>
        </p:nvSpPr>
        <p:spPr>
          <a:xfrm>
            <a:off x="865440" y="1828800"/>
            <a:ext cx="9915840" cy="2898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defTabSz="914400">
              <a:lnSpc>
                <a:spcPct val="100000"/>
              </a:lnSpc>
              <a:spcBef>
                <a:spcPts val="360"/>
              </a:spcBef>
            </a:pPr>
            <a:r>
              <a:rPr b="0" lang="en-US" sz="2800" spc="-1" strike="noStrike">
                <a:solidFill>
                  <a:srgbClr val="000000"/>
                </a:solidFill>
                <a:latin typeface="DejaVu Sans"/>
                <a:ea typeface="DejaVu Sans"/>
              </a:rPr>
              <a:t>“</a:t>
            </a:r>
            <a:r>
              <a:rPr b="0" lang="en-US" sz="2800" spc="-1" strike="noStrike">
                <a:solidFill>
                  <a:srgbClr val="000000"/>
                </a:solidFill>
                <a:latin typeface="DejaVu Sans"/>
                <a:ea typeface="DejaVu Sans"/>
              </a:rPr>
              <a:t>By 2030 Microsoft will be carbon negative, and by 2050 Microsoft will remove from the environment all the carbon the company has emitted either directly or by electrical consumption since it was founded in 1975.”</a:t>
            </a:r>
            <a:endParaRPr b="0" lang="en-GB" sz="2800" spc="-1" strike="noStrike">
              <a:solidFill>
                <a:srgbClr val="000000"/>
              </a:solidFill>
              <a:latin typeface="Arial"/>
            </a:endParaRPr>
          </a:p>
        </p:txBody>
      </p:sp>
      <p:sp>
        <p:nvSpPr>
          <p:cNvPr id="464" name="CustomShape 19"/>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Microsoft will be Carbon Negative by 2030</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5" name="CustomShape 63"/>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466" name="CustomShape 20"/>
          <p:cNvSpPr/>
          <p:nvPr/>
        </p:nvSpPr>
        <p:spPr>
          <a:xfrm>
            <a:off x="263520" y="6411600"/>
            <a:ext cx="75013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u="sng">
                <a:solidFill>
                  <a:srgbClr val="0000ff"/>
                </a:solidFill>
                <a:uFillTx/>
                <a:latin typeface="Roboto"/>
                <a:ea typeface="Roboto"/>
                <a:hlinkClick r:id="rId1"/>
              </a:rPr>
              <a:t>https://www.apple.com/newsroom/2020/07/apple-commits-to-be-100-percent-carbon-neutral-for-its-supply-chain-and-products-by-2030/</a:t>
            </a:r>
            <a:endParaRPr b="0" lang="en-GB" sz="900" spc="-1" strike="noStrike">
              <a:solidFill>
                <a:srgbClr val="000000"/>
              </a:solidFill>
              <a:latin typeface="Arial"/>
            </a:endParaRPr>
          </a:p>
        </p:txBody>
      </p:sp>
      <p:sp>
        <p:nvSpPr>
          <p:cNvPr id="467" name="CustomShape 21"/>
          <p:cNvSpPr/>
          <p:nvPr/>
        </p:nvSpPr>
        <p:spPr>
          <a:xfrm>
            <a:off x="865440" y="1640160"/>
            <a:ext cx="9915840" cy="4508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defTabSz="914400">
              <a:lnSpc>
                <a:spcPct val="100000"/>
              </a:lnSpc>
              <a:spcBef>
                <a:spcPts val="360"/>
              </a:spcBef>
            </a:pPr>
            <a:r>
              <a:rPr b="0" lang="en-US" sz="2800" spc="-1" strike="noStrike">
                <a:solidFill>
                  <a:srgbClr val="000000"/>
                </a:solidFill>
                <a:latin typeface="DejaVu Sans"/>
                <a:ea typeface="DejaVu Sans"/>
              </a:rPr>
              <a:t>“</a:t>
            </a:r>
            <a:r>
              <a:rPr b="0" lang="en-US" sz="2800" spc="-1" strike="noStrike">
                <a:solidFill>
                  <a:srgbClr val="000000"/>
                </a:solidFill>
                <a:latin typeface="DejaVu Sans"/>
                <a:ea typeface="DejaVu Sans"/>
              </a:rPr>
              <a:t>Apple today unveiled its plan to become carbon neutral across its entire business, manufacturing supply chain, and product life cycle by 2030. The company is already carbon neutral today for its global corporate operations, and this new commitment means that by 2030, every Apple device sold will have net zero climate impact.”</a:t>
            </a:r>
            <a:endParaRPr b="0" lang="en-GB" sz="2800" spc="-1" strike="noStrike">
              <a:solidFill>
                <a:srgbClr val="000000"/>
              </a:solidFill>
              <a:latin typeface="Arial"/>
            </a:endParaRPr>
          </a:p>
        </p:txBody>
      </p:sp>
      <p:sp>
        <p:nvSpPr>
          <p:cNvPr id="468" name="CustomShape 22"/>
          <p:cNvSpPr/>
          <p:nvPr/>
        </p:nvSpPr>
        <p:spPr>
          <a:xfrm>
            <a:off x="4241520" y="1828800"/>
            <a:ext cx="995400" cy="335880"/>
          </a:xfrm>
          <a:prstGeom prst="borderCallout1">
            <a:avLst>
              <a:gd name="adj1" fmla="val 18750"/>
              <a:gd name="adj2" fmla="val -8333"/>
              <a:gd name="adj3" fmla="val 280657"/>
              <a:gd name="adj4" fmla="val -61532"/>
            </a:avLst>
          </a:prstGeom>
          <a:solidFill>
            <a:srgbClr val="008c4f"/>
          </a:solidFill>
          <a:ln w="0">
            <a:solidFill>
              <a:srgbClr val="008c4f"/>
            </a:solidFill>
          </a:ln>
        </p:spPr>
        <p:style>
          <a:lnRef idx="0"/>
          <a:fillRef idx="0"/>
          <a:effectRef idx="0"/>
          <a:fontRef idx="minor"/>
        </p:style>
        <p:txBody>
          <a:bodyPr lIns="90000" rIns="90000" tIns="45000" bIns="45000" anchor="ctr">
            <a:noAutofit/>
          </a:bodyPr>
          <a:p>
            <a:pPr algn="ctr" defTabSz="914400">
              <a:lnSpc>
                <a:spcPct val="100000"/>
              </a:lnSpc>
            </a:pPr>
            <a:r>
              <a:rPr b="0" lang="en-US" sz="1000" spc="-1" strike="noStrike">
                <a:solidFill>
                  <a:srgbClr val="000000"/>
                </a:solidFill>
                <a:latin typeface="DejaVu Sans"/>
                <a:ea typeface="DejaVu Sans"/>
              </a:rPr>
              <a:t>July 2020</a:t>
            </a:r>
            <a:endParaRPr b="0" lang="en-GB" sz="1000" spc="-1" strike="noStrike">
              <a:solidFill>
                <a:srgbClr val="ffffff"/>
              </a:solidFill>
              <a:latin typeface="Arial"/>
            </a:endParaRPr>
          </a:p>
        </p:txBody>
      </p:sp>
      <p:sp>
        <p:nvSpPr>
          <p:cNvPr id="469" name="CustomShape 23"/>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Apple will be Carbon Neutral by 2030</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CustomShape 54"/>
          <p:cNvSpPr/>
          <p:nvPr/>
        </p:nvSpPr>
        <p:spPr>
          <a:xfrm>
            <a:off x="335520" y="764640"/>
            <a:ext cx="10741680" cy="492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waste do you produce in a week?</a:t>
            </a:r>
            <a:endParaRPr b="0" lang="en-GB" sz="2400" spc="-1" strike="noStrike">
              <a:solidFill>
                <a:srgbClr val="000000"/>
              </a:solidFill>
              <a:latin typeface="Arial"/>
            </a:endParaRPr>
          </a:p>
        </p:txBody>
      </p:sp>
      <p:sp>
        <p:nvSpPr>
          <p:cNvPr id="315" name="CustomShape 55"/>
          <p:cNvSpPr/>
          <p:nvPr/>
        </p:nvSpPr>
        <p:spPr>
          <a:xfrm>
            <a:off x="39456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Results E01</a:t>
            </a:r>
            <a:endParaRPr b="0" lang="en-GB" sz="2200" spc="-1" strike="noStrike">
              <a:solidFill>
                <a:srgbClr val="000000"/>
              </a:solidFill>
              <a:latin typeface="Arial"/>
            </a:endParaRPr>
          </a:p>
        </p:txBody>
      </p:sp>
      <p:pic>
        <p:nvPicPr>
          <p:cNvPr id="316" name="" descr=""/>
          <p:cNvPicPr/>
          <p:nvPr/>
        </p:nvPicPr>
        <p:blipFill>
          <a:blip r:embed="rId1"/>
          <a:stretch/>
        </p:blipFill>
        <p:spPr>
          <a:xfrm>
            <a:off x="720000" y="1630440"/>
            <a:ext cx="9950040" cy="4669560"/>
          </a:xfrm>
          <a:prstGeom prst="rect">
            <a:avLst/>
          </a:prstGeom>
          <a:ln w="0">
            <a:noFill/>
          </a:ln>
        </p:spPr>
      </p:pic>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0" name="CustomShape 68"/>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471" name="CustomShape 24"/>
          <p:cNvSpPr/>
          <p:nvPr/>
        </p:nvSpPr>
        <p:spPr>
          <a:xfrm>
            <a:off x="263520" y="6411600"/>
            <a:ext cx="75013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u="sng">
                <a:solidFill>
                  <a:srgbClr val="0000ff"/>
                </a:solidFill>
                <a:uFillTx/>
                <a:latin typeface="Roboto"/>
                <a:ea typeface="Roboto"/>
                <a:hlinkClick r:id="rId1"/>
              </a:rPr>
              <a:t>https://www.polestar.com/uk/news/striving-for-zero-the-2030-climate-neutral-car-plan/</a:t>
            </a:r>
            <a:endParaRPr b="0" lang="en-GB" sz="900" spc="-1" strike="noStrike">
              <a:solidFill>
                <a:srgbClr val="000000"/>
              </a:solidFill>
              <a:latin typeface="Arial"/>
            </a:endParaRPr>
          </a:p>
        </p:txBody>
      </p:sp>
      <p:sp>
        <p:nvSpPr>
          <p:cNvPr id="472" name="CustomShape 25"/>
          <p:cNvSpPr/>
          <p:nvPr/>
        </p:nvSpPr>
        <p:spPr>
          <a:xfrm>
            <a:off x="335520" y="1268640"/>
            <a:ext cx="10737000" cy="50245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endParaRPr b="0" lang="en-GB" sz="1800" spc="-1" strike="noStrike">
              <a:solidFill>
                <a:srgbClr val="000000"/>
              </a:solidFill>
              <a:latin typeface="Arial"/>
            </a:endParaRPr>
          </a:p>
        </p:txBody>
      </p:sp>
      <p:sp>
        <p:nvSpPr>
          <p:cNvPr id="473" name="CustomShape 26"/>
          <p:cNvSpPr/>
          <p:nvPr/>
        </p:nvSpPr>
        <p:spPr>
          <a:xfrm>
            <a:off x="335520" y="1600200"/>
            <a:ext cx="10854720" cy="11318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2000" spc="-1" strike="noStrike">
                <a:solidFill>
                  <a:srgbClr val="000000"/>
                </a:solidFill>
                <a:latin typeface="DejaVu Sans"/>
                <a:ea typeface="DejaVu Sans"/>
              </a:rPr>
              <a:t>“</a:t>
            </a:r>
            <a:r>
              <a:rPr b="0" lang="en-US" sz="2000" spc="-1" strike="noStrike">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b="0" lang="en-GB" sz="2000" spc="-1" strike="noStrike">
              <a:solidFill>
                <a:srgbClr val="000000"/>
              </a:solidFill>
              <a:latin typeface="Arial"/>
            </a:endParaRPr>
          </a:p>
        </p:txBody>
      </p:sp>
      <p:sp>
        <p:nvSpPr>
          <p:cNvPr id="474" name="CustomShape 27"/>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Polestar – 2030 Climate-neutral Car</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5" name="CustomShape 73"/>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476" name="CustomShape 28"/>
          <p:cNvSpPr/>
          <p:nvPr/>
        </p:nvSpPr>
        <p:spPr>
          <a:xfrm>
            <a:off x="865440" y="3274200"/>
            <a:ext cx="9915840" cy="2262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defTabSz="914400">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Relying on the current trend of offsetting by planting trees is not sustainable in the long run. It would mean using too much land, and the long-term carbon-storage capacity of forests and soils is not well known. Offsetting by planting trees also risks contributing to monocultures and loss of biodiversity. Additionally, there can be no guarantee that a forest won’t later be logged, devastated by a forest fire or altered by climate change.”</a:t>
            </a:r>
            <a:endParaRPr b="0" lang="en-GB" sz="1800" spc="-1" strike="noStrike">
              <a:solidFill>
                <a:srgbClr val="000000"/>
              </a:solidFill>
              <a:latin typeface="Arial"/>
            </a:endParaRPr>
          </a:p>
        </p:txBody>
      </p:sp>
      <p:sp>
        <p:nvSpPr>
          <p:cNvPr id="477" name="CustomShape 29"/>
          <p:cNvSpPr/>
          <p:nvPr/>
        </p:nvSpPr>
        <p:spPr>
          <a:xfrm>
            <a:off x="335880" y="1600560"/>
            <a:ext cx="10854720" cy="11318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2000" spc="-1" strike="noStrike">
                <a:solidFill>
                  <a:srgbClr val="000000"/>
                </a:solidFill>
                <a:latin typeface="DejaVu Sans"/>
                <a:ea typeface="DejaVu Sans"/>
              </a:rPr>
              <a:t>“</a:t>
            </a:r>
            <a:r>
              <a:rPr b="0" lang="en-US" sz="2000" spc="-1" strike="noStrike">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b="0" lang="en-GB" sz="2000" spc="-1" strike="noStrike">
              <a:solidFill>
                <a:srgbClr val="000000"/>
              </a:solidFill>
              <a:latin typeface="Arial"/>
            </a:endParaRPr>
          </a:p>
        </p:txBody>
      </p:sp>
      <p:sp>
        <p:nvSpPr>
          <p:cNvPr id="478" name="CustomShape 30"/>
          <p:cNvSpPr/>
          <p:nvPr/>
        </p:nvSpPr>
        <p:spPr>
          <a:xfrm>
            <a:off x="263520" y="6411600"/>
            <a:ext cx="75013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u="sng">
                <a:solidFill>
                  <a:srgbClr val="0000ff"/>
                </a:solidFill>
                <a:uFillTx/>
                <a:latin typeface="Roboto"/>
                <a:ea typeface="Roboto"/>
                <a:hlinkClick r:id="rId1"/>
              </a:rPr>
              <a:t>https://www.polestar.com/uk/news/striving-for-zero-the-2030-climate-neutral-car-plan/</a:t>
            </a:r>
            <a:endParaRPr b="0" lang="en-GB" sz="900" spc="-1" strike="noStrike">
              <a:solidFill>
                <a:srgbClr val="000000"/>
              </a:solidFill>
              <a:latin typeface="Arial"/>
            </a:endParaRPr>
          </a:p>
        </p:txBody>
      </p:sp>
      <p:sp>
        <p:nvSpPr>
          <p:cNvPr id="479" name="CustomShape 31"/>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Polestar – 2030 Climate-neutral Car</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0" name="CustomShape 78"/>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481" name="CustomShape 32"/>
          <p:cNvSpPr/>
          <p:nvPr/>
        </p:nvSpPr>
        <p:spPr>
          <a:xfrm>
            <a:off x="335520" y="1268640"/>
            <a:ext cx="10737000" cy="502452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defTabSz="914400">
              <a:lnSpc>
                <a:spcPct val="100000"/>
              </a:lnSpc>
              <a:spcBef>
                <a:spcPts val="360"/>
              </a:spcBef>
            </a:pPr>
            <a:r>
              <a:rPr b="1" lang="en-US" sz="2800" spc="-1" strike="noStrike">
                <a:solidFill>
                  <a:srgbClr val="000000"/>
                </a:solidFill>
                <a:latin typeface="DejaVu Sans"/>
                <a:ea typeface="DejaVu Sans"/>
              </a:rPr>
              <a:t>It is not only about CO2…</a:t>
            </a:r>
            <a:endParaRPr b="0" lang="en-GB" sz="2800" spc="-1" strike="noStrike">
              <a:solidFill>
                <a:srgbClr val="000000"/>
              </a:solidFill>
              <a:latin typeface="Arial"/>
            </a:endParaRPr>
          </a:p>
          <a:p>
            <a:pPr marL="360" algn="ctr" defTabSz="914400">
              <a:lnSpc>
                <a:spcPct val="100000"/>
              </a:lnSpc>
              <a:spcBef>
                <a:spcPts val="360"/>
              </a:spcBef>
            </a:pPr>
            <a:endParaRPr b="0" lang="en-GB" sz="2800" spc="-1" strike="noStrike">
              <a:solidFill>
                <a:srgbClr val="000000"/>
              </a:solidFill>
              <a:latin typeface="Arial"/>
            </a:endParaRPr>
          </a:p>
        </p:txBody>
      </p:sp>
      <p:sp>
        <p:nvSpPr>
          <p:cNvPr id="482" name="CustomShape 33"/>
          <p:cNvSpPr/>
          <p:nvPr/>
        </p:nvSpPr>
        <p:spPr>
          <a:xfrm>
            <a:off x="865440" y="2859120"/>
            <a:ext cx="9915840" cy="1867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483" name="CustomShape 34"/>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Problem already solved?</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4" name="CustomShape 82"/>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485" name="CustomShape 35"/>
          <p:cNvSpPr/>
          <p:nvPr/>
        </p:nvSpPr>
        <p:spPr>
          <a:xfrm>
            <a:off x="263520" y="6411600"/>
            <a:ext cx="64645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de-DE" sz="900" spc="-1" strike="noStrike" u="sng">
                <a:solidFill>
                  <a:srgbClr val="0000ff"/>
                </a:solidFill>
                <a:uFillTx/>
                <a:latin typeface="Roboto"/>
                <a:ea typeface="Roboto"/>
                <a:hlinkClick r:id="rId1"/>
              </a:rPr>
              <a:t>https://www.ifixit.com/tablet-repairability</a:t>
            </a:r>
            <a:endParaRPr b="0" lang="en-GB" sz="900" spc="-1" strike="noStrike">
              <a:solidFill>
                <a:srgbClr val="000000"/>
              </a:solidFill>
              <a:latin typeface="Arial"/>
            </a:endParaRPr>
          </a:p>
        </p:txBody>
      </p:sp>
      <p:graphicFrame>
        <p:nvGraphicFramePr>
          <p:cNvPr id="486" name="Table 2"/>
          <p:cNvGraphicFramePr/>
          <p:nvPr/>
        </p:nvGraphicFramePr>
        <p:xfrm>
          <a:off x="306720" y="1580760"/>
          <a:ext cx="10901160" cy="4764240"/>
        </p:xfrm>
        <a:graphic>
          <a:graphicData uri="http://schemas.openxmlformats.org/drawingml/2006/table">
            <a:tbl>
              <a:tblPr/>
              <a:tblGrid>
                <a:gridCol w="2590560"/>
                <a:gridCol w="8310960"/>
              </a:tblGrid>
              <a:tr h="912240">
                <a:tc>
                  <a:txBody>
                    <a:bodyPr lIns="90000" rIns="90000" anchor="t">
                      <a:noAutofit/>
                    </a:bodyPr>
                    <a:p>
                      <a:pPr algn="ctr" defTabSz="914400">
                        <a:lnSpc>
                          <a:spcPct val="100000"/>
                        </a:lnSpc>
                      </a:pPr>
                      <a:r>
                        <a:rPr b="1" lang="en-US" sz="1300" spc="-1" strike="noStrike">
                          <a:solidFill>
                            <a:srgbClr val="000000"/>
                          </a:solidFill>
                          <a:latin typeface="DejaVu Sans"/>
                          <a:ea typeface="DejaVu Sans"/>
                        </a:rPr>
                        <a:t>Apple iPad Pro 11” 2018</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most everything in place, making all repairs more difficult.</a:t>
                      </a:r>
                      <a:endParaRPr b="0" lang="en-GB" sz="1300" spc="-1" strike="noStrike">
                        <a:solidFill>
                          <a:srgbClr val="000000"/>
                        </a:solidFill>
                        <a:latin typeface="Arial"/>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battery is secured with both easier-to-remove stretch-release tabs and conventional, non-removable adhesive.</a:t>
                      </a:r>
                      <a:endParaRPr b="0" lang="en-GB" sz="1300" spc="-1" strike="noStrike">
                        <a:solidFill>
                          <a:srgbClr val="000000"/>
                        </a:solidFill>
                        <a:latin typeface="Arial"/>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USB-C port is modular and can be independently replaced.</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1114920">
                <a:tc>
                  <a:txBody>
                    <a:bodyPr lIns="90000" rIns="90000" anchor="t">
                      <a:noAutofit/>
                    </a:bodyPr>
                    <a:p>
                      <a:pPr algn="ctr" defTabSz="914400">
                        <a:lnSpc>
                          <a:spcPct val="100000"/>
                        </a:lnSpc>
                      </a:pPr>
                      <a:r>
                        <a:rPr b="1" lang="en-US" sz="1300" spc="-1" strike="noStrike">
                          <a:solidFill>
                            <a:srgbClr val="000000"/>
                          </a:solidFill>
                          <a:latin typeface="DejaVu Sans"/>
                          <a:ea typeface="DejaVu Sans"/>
                        </a:rPr>
                        <a:t>Microsoft Surface Pro 6 2018</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All repairs require first removing the display assembly—which is stubbornly glued in place, expensive, and prone to shattering.</a:t>
                      </a:r>
                      <a:endParaRPr b="0" lang="en-GB" sz="1300" spc="-1" strike="noStrike">
                        <a:solidFill>
                          <a:srgbClr val="000000"/>
                        </a:solidFill>
                        <a:latin typeface="Arial"/>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battery is firmly glued in place, with its connector pinned under the motherboard—requiring near-total disassembly for service.</a:t>
                      </a:r>
                      <a:endParaRPr b="0" lang="en-GB" sz="1300" spc="-1" strike="noStrike">
                        <a:solidFill>
                          <a:srgbClr val="000000"/>
                        </a:solidFill>
                        <a:latin typeface="Arial"/>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Once upon a time, Surface Pro storage was removable—but not in this version.</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912240">
                <a:tc>
                  <a:txBody>
                    <a:bodyPr lIns="90000" rIns="90000" anchor="t">
                      <a:noAutofit/>
                    </a:bodyPr>
                    <a:p>
                      <a:pPr algn="ctr" defTabSz="914400">
                        <a:lnSpc>
                          <a:spcPct val="100000"/>
                        </a:lnSpc>
                      </a:pPr>
                      <a:r>
                        <a:rPr b="1" lang="en-US" sz="1300" spc="-1" strike="noStrike">
                          <a:solidFill>
                            <a:srgbClr val="000000"/>
                          </a:solidFill>
                          <a:latin typeface="DejaVu Sans"/>
                          <a:ea typeface="DejaVu Sans"/>
                        </a:rPr>
                        <a:t>Apple iPad Air 3 2019</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Battery replacement is possible, but still unnecessarily difficult.</a:t>
                      </a:r>
                      <a:endParaRPr b="0" lang="en-GB" sz="1300" spc="-1" strike="noStrike">
                        <a:solidFill>
                          <a:srgbClr val="000000"/>
                        </a:solidFill>
                        <a:latin typeface="Arial"/>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many parts and cables in place, complicating all repairs.</a:t>
                      </a:r>
                      <a:endParaRPr b="0" lang="en-GB" sz="1300" spc="-1" strike="noStrike">
                        <a:solidFill>
                          <a:srgbClr val="000000"/>
                        </a:solidFill>
                        <a:latin typeface="Arial"/>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Many components are modular and can be replaced independently, but the Lightning port is soldered to the logic board.</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912240">
                <a:tc>
                  <a:txBody>
                    <a:bodyPr lIns="90000" rIns="90000" anchor="t">
                      <a:noAutofit/>
                    </a:bodyPr>
                    <a:p>
                      <a:pPr algn="ctr" defTabSz="914400">
                        <a:lnSpc>
                          <a:spcPct val="100000"/>
                        </a:lnSpc>
                      </a:pPr>
                      <a:r>
                        <a:rPr b="1" lang="en-US" sz="1300" spc="-1" strike="noStrike">
                          <a:solidFill>
                            <a:srgbClr val="000000"/>
                          </a:solidFill>
                          <a:latin typeface="DejaVu Sans"/>
                          <a:ea typeface="DejaVu Sans"/>
                        </a:rPr>
                        <a:t>Apple iPad 7 2019</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As with all iPads, a solid barrier of very strong adhesive hinders all repairs.</a:t>
                      </a:r>
                      <a:endParaRPr b="0" lang="en-GB" sz="1300" spc="-1" strike="noStrike">
                        <a:solidFill>
                          <a:srgbClr val="000000"/>
                        </a:solidFill>
                        <a:latin typeface="Arial"/>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Lightning port, a common point of failure, is soldered to the logic board.</a:t>
                      </a:r>
                      <a:endParaRPr b="0" lang="en-GB" sz="1300" spc="-1" strike="noStrike">
                        <a:solidFill>
                          <a:srgbClr val="000000"/>
                        </a:solidFill>
                        <a:latin typeface="Arial"/>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More adhesive holds nearly everything else in place. Battery and logic board replacements are particularly obnoxious.</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912600">
                <a:tc>
                  <a:txBody>
                    <a:bodyPr lIns="90000" rIns="90000" anchor="t">
                      <a:noAutofit/>
                    </a:bodyPr>
                    <a:p>
                      <a:pPr algn="ctr" defTabSz="914400">
                        <a:lnSpc>
                          <a:spcPct val="100000"/>
                        </a:lnSpc>
                      </a:pPr>
                      <a:r>
                        <a:rPr b="1" lang="en-US" sz="1300" spc="-1" strike="noStrike">
                          <a:solidFill>
                            <a:srgbClr val="000000"/>
                          </a:solidFill>
                          <a:latin typeface="DejaVu Sans"/>
                          <a:ea typeface="DejaVu Sans"/>
                        </a:rPr>
                        <a:t>Apple iPad Mini 5 2019</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Battery replacement is possible, but still unnecessarily difficult.</a:t>
                      </a:r>
                      <a:endParaRPr b="0" lang="en-GB" sz="1300" spc="-1" strike="noStrike">
                        <a:solidFill>
                          <a:srgbClr val="000000"/>
                        </a:solidFill>
                        <a:latin typeface="Arial"/>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many parts and cables in place, complicating all repairs.</a:t>
                      </a:r>
                      <a:endParaRPr b="0" lang="en-GB" sz="1300" spc="-1" strike="noStrike">
                        <a:solidFill>
                          <a:srgbClr val="000000"/>
                        </a:solidFill>
                        <a:latin typeface="Arial"/>
                      </a:endParaRPr>
                    </a:p>
                    <a:p>
                      <a:pPr marL="216000" indent="-210240" defTabSz="91440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Removing the home button is tough, and will be required for display replacement if you want to keep Touch ID functionality.</a:t>
                      </a:r>
                      <a:endParaRPr b="0" lang="en-GB"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487" name="CustomShape 36"/>
          <p:cNvSpPr/>
          <p:nvPr/>
        </p:nvSpPr>
        <p:spPr>
          <a:xfrm>
            <a:off x="432720" y="1148040"/>
            <a:ext cx="10347840" cy="4885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Greenwashing?</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8" name="CustomShape 1"/>
          <p:cNvSpPr/>
          <p:nvPr/>
        </p:nvSpPr>
        <p:spPr>
          <a:xfrm>
            <a:off x="335520" y="4406760"/>
            <a:ext cx="10735560" cy="1344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How much Time do we Have left?</a:t>
            </a:r>
            <a:endParaRPr b="0" lang="en-GB" sz="3000" spc="-1" strike="noStrike">
              <a:solidFill>
                <a:srgbClr val="000000"/>
              </a:solidFill>
              <a:latin typeface="Arial"/>
            </a:endParaRPr>
          </a:p>
        </p:txBody>
      </p:sp>
      <p:sp>
        <p:nvSpPr>
          <p:cNvPr id="489" name="CustomShape 2"/>
          <p:cNvSpPr/>
          <p:nvPr/>
        </p:nvSpPr>
        <p:spPr>
          <a:xfrm>
            <a:off x="335520" y="2906640"/>
            <a:ext cx="10735560" cy="1482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0"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491"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pic>
        <p:nvPicPr>
          <p:cNvPr id="492" name="Grafik 234" descr=""/>
          <p:cNvPicPr/>
          <p:nvPr/>
        </p:nvPicPr>
        <p:blipFill>
          <a:blip r:embed="rId1"/>
          <a:stretch/>
        </p:blipFill>
        <p:spPr>
          <a:xfrm>
            <a:off x="1235880" y="1271160"/>
            <a:ext cx="9270360" cy="5211720"/>
          </a:xfrm>
          <a:prstGeom prst="rect">
            <a:avLst/>
          </a:prstGeom>
          <a:ln w="0">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94"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95" name="CustomShape 3"/>
          <p:cNvSpPr/>
          <p:nvPr/>
        </p:nvSpPr>
        <p:spPr>
          <a:xfrm>
            <a:off x="4206240" y="721800"/>
            <a:ext cx="1083600" cy="3326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96" name="CustomShape 4"/>
          <p:cNvSpPr/>
          <p:nvPr/>
        </p:nvSpPr>
        <p:spPr>
          <a:xfrm>
            <a:off x="2377440" y="3056040"/>
            <a:ext cx="6664320" cy="114084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0" i="1" lang="en-US" sz="1800" spc="-1" strike="noStrike">
                <a:solidFill>
                  <a:srgbClr val="000000"/>
                </a:solidFill>
                <a:latin typeface="DejaVu Sans"/>
                <a:ea typeface="DejaVu Sans"/>
              </a:rPr>
              <a:t>"The popular idea of cutting our emissions in half in 10 years only gives us a 50% chance of staying below 1.5 degrees, and the risk of setting off irreversible chain reactions beyond human control.” - G. Thunberg</a:t>
            </a:r>
            <a:endParaRPr b="0" lang="en-GB" sz="1800" spc="-1" strike="noStrike">
              <a:solidFill>
                <a:srgbClr val="000000"/>
              </a:solidFill>
              <a:latin typeface="Arial"/>
            </a:endParaRPr>
          </a:p>
        </p:txBody>
      </p:sp>
      <p:sp>
        <p:nvSpPr>
          <p:cNvPr id="497" name="CustomShape 5"/>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499" name="CustomShape 2"/>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We are experiencing a car crash in slow motion and instead of hitting the breaks we are flooring the gas pedal.</a:t>
            </a:r>
            <a:endParaRPr b="0" lang="en-GB" sz="1800" spc="-1" strike="noStrike">
              <a:solidFill>
                <a:srgbClr val="000000"/>
              </a:solidFill>
              <a:latin typeface="Arial"/>
            </a:endParaRPr>
          </a:p>
        </p:txBody>
      </p:sp>
      <p:sp>
        <p:nvSpPr>
          <p:cNvPr id="500" name="CustomShape 3"/>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1"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02"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03"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Average Surface Temperature</a:t>
            </a:r>
            <a:endParaRPr b="0" lang="en-GB" sz="2200" spc="-1" strike="noStrike">
              <a:solidFill>
                <a:srgbClr val="000000"/>
              </a:solidFill>
              <a:latin typeface="Arial"/>
            </a:endParaRPr>
          </a:p>
        </p:txBody>
      </p:sp>
      <p:sp>
        <p:nvSpPr>
          <p:cNvPr id="504" name="CustomShape 4"/>
          <p:cNvSpPr/>
          <p:nvPr/>
        </p:nvSpPr>
        <p:spPr>
          <a:xfrm>
            <a:off x="263520" y="6492240"/>
            <a:ext cx="77716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Efbrazil – https://commons.wikimedia.org/wiki/File:Global_Temperature_And_Forces.svg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505" name="Grafik 247" descr=""/>
          <p:cNvPicPr/>
          <p:nvPr/>
        </p:nvPicPr>
        <p:blipFill>
          <a:blip r:embed="rId2"/>
          <a:stretch/>
        </p:blipFill>
        <p:spPr>
          <a:xfrm>
            <a:off x="2651760" y="1686600"/>
            <a:ext cx="6117120" cy="4796280"/>
          </a:xfrm>
          <a:prstGeom prst="rect">
            <a:avLst/>
          </a:prstGeom>
          <a:ln w="0">
            <a:noFill/>
          </a:ln>
        </p:spPr>
      </p:pic>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6"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07"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p:txBody>
      </p:sp>
      <p:sp>
        <p:nvSpPr>
          <p:cNvPr id="508"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Change – Hanover on the Côte d'Azur (South of France)</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CustomShape 37"/>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E01 – Household Waste</a:t>
            </a:r>
            <a:endParaRPr b="0" lang="en-GB" sz="2400" spc="-1" strike="noStrike">
              <a:solidFill>
                <a:srgbClr val="000000"/>
              </a:solidFill>
              <a:latin typeface="Arial"/>
            </a:endParaRPr>
          </a:p>
        </p:txBody>
      </p:sp>
      <p:sp>
        <p:nvSpPr>
          <p:cNvPr id="318" name="CustomShape 38"/>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Tips for Zero Waste Living – How a Family of 5 Makes Almost No Waste! | Life With Less Waste</a:t>
            </a:r>
            <a:r>
              <a:rPr b="0" lang="en-US" sz="1800" spc="-1" strike="noStrike">
                <a:solidFill>
                  <a:srgbClr val="000000"/>
                </a:solidFill>
                <a:latin typeface="DejaVu Sans"/>
                <a:ea typeface="DejaVu Sans"/>
              </a:rPr>
              <a:t>” by Happen Films –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highlight>
                  <a:srgbClr val="ffffff"/>
                </a:highlight>
                <a:latin typeface="DejaVu Sans"/>
                <a:ea typeface="DejaVu Sans"/>
              </a:rPr>
              <a:t>How long did the family of 5 (all of them together) manage to squeeze all their trash into a jar?</a:t>
            </a:r>
            <a:endParaRPr b="0" lang="en-GB" sz="1800" spc="-1" strike="noStrike">
              <a:solidFill>
                <a:srgbClr val="000000"/>
              </a:solidFill>
              <a:latin typeface="Arial"/>
            </a:endParaRPr>
          </a:p>
        </p:txBody>
      </p:sp>
      <p:sp>
        <p:nvSpPr>
          <p:cNvPr id="319" name="CustomShape 39"/>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Results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9"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10"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11" name="CustomShape 3"/>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12" name="CustomShape 4"/>
          <p:cNvSpPr/>
          <p:nvPr/>
        </p:nvSpPr>
        <p:spPr>
          <a:xfrm>
            <a:off x="263520" y="6492240"/>
            <a:ext cx="106092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Hannah Ritchie and Max Roser, adapted for svg and smartphone by Eric Fisk – https://commons.wikimedia.org/wiki/File:Greenhouse_gas_emission_scenarios_01.svg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513" name="Grafik 255" descr=""/>
          <p:cNvPicPr/>
          <p:nvPr/>
        </p:nvPicPr>
        <p:blipFill>
          <a:blip r:embed="rId2"/>
          <a:srcRect l="0" t="8759" r="0" b="0"/>
          <a:stretch/>
        </p:blipFill>
        <p:spPr>
          <a:xfrm>
            <a:off x="2710440" y="1643400"/>
            <a:ext cx="6242040" cy="4840200"/>
          </a:xfrm>
          <a:prstGeom prst="rect">
            <a:avLst/>
          </a:prstGeom>
          <a:ln w="0">
            <a:noFill/>
          </a:ln>
        </p:spPr>
      </p:pic>
      <p:sp>
        <p:nvSpPr>
          <p:cNvPr id="514" name="CustomShape 5"/>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Global GHG Emission Pathways (2019)</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5"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16"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17" name="CustomShape 3"/>
          <p:cNvSpPr/>
          <p:nvPr/>
        </p:nvSpPr>
        <p:spPr>
          <a:xfrm>
            <a:off x="4206240" y="721800"/>
            <a:ext cx="1083600" cy="3326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18" name="CustomShape 4"/>
          <p:cNvSpPr/>
          <p:nvPr/>
        </p:nvSpPr>
        <p:spPr>
          <a:xfrm>
            <a:off x="2377440" y="3056040"/>
            <a:ext cx="6664320" cy="114084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If we can keep warming below </a:t>
            </a:r>
            <a:r>
              <a:rPr b="1" i="1" lang="en-US" sz="1800" spc="-1" strike="noStrike">
                <a:solidFill>
                  <a:srgbClr val="000000"/>
                </a:solidFill>
                <a:latin typeface="DejaVu Sans"/>
                <a:ea typeface="DejaVu Sans"/>
              </a:rPr>
              <a:t>3°C</a:t>
            </a:r>
            <a:r>
              <a:rPr b="0" i="1" lang="en-US" sz="1800" spc="-1" strike="noStrike">
                <a:solidFill>
                  <a:srgbClr val="000000"/>
                </a:solidFill>
                <a:latin typeface="DejaVu Sans"/>
                <a:ea typeface="DejaVu Sans"/>
              </a:rPr>
              <a:t> we likely remain within our adaptive capacity as a civilization, but at </a:t>
            </a:r>
            <a:r>
              <a:rPr b="1" i="1" lang="en-US" sz="1800" spc="-1" strike="noStrike">
                <a:solidFill>
                  <a:srgbClr val="000000"/>
                </a:solidFill>
                <a:latin typeface="DejaVu Sans"/>
                <a:ea typeface="DejaVu Sans"/>
              </a:rPr>
              <a:t>2.7°C</a:t>
            </a:r>
            <a:r>
              <a:rPr b="0" i="1" lang="en-US" sz="1800" spc="-1" strike="noStrike">
                <a:solidFill>
                  <a:srgbClr val="000000"/>
                </a:solidFill>
                <a:latin typeface="DejaVu Sans"/>
                <a:ea typeface="DejaVu Sans"/>
              </a:rPr>
              <a:t> warming we would experience </a:t>
            </a:r>
            <a:r>
              <a:rPr b="0" i="1" lang="en-US" sz="1800" spc="-1" strike="noStrike" u="sng">
                <a:solidFill>
                  <a:srgbClr val="000000"/>
                </a:solidFill>
                <a:uFillTx/>
                <a:latin typeface="DejaVu Sans"/>
                <a:ea typeface="DejaVu Sans"/>
              </a:rPr>
              <a:t>great hardship</a:t>
            </a:r>
            <a:r>
              <a:rPr b="0" i="1" lang="en-US" sz="1800" spc="-1" strike="noStrike">
                <a:solidFill>
                  <a:srgbClr val="000000"/>
                </a:solidFill>
                <a:latin typeface="DejaVu Sans"/>
                <a:ea typeface="DejaVu Sans"/>
              </a:rPr>
              <a:t>.” - Prof. Michael Mann</a:t>
            </a:r>
            <a:endParaRPr b="0" lang="en-GB" sz="1800" spc="-1" strike="noStrike">
              <a:solidFill>
                <a:srgbClr val="000000"/>
              </a:solidFill>
              <a:latin typeface="Arial"/>
            </a:endParaRPr>
          </a:p>
        </p:txBody>
      </p:sp>
      <p:sp>
        <p:nvSpPr>
          <p:cNvPr id="519" name="CustomShape 5"/>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20" name="CustomShape 6"/>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a:t>
            </a:r>
            <a:endParaRPr b="0" lang="en-GB" sz="2200" spc="-1" strike="noStrike">
              <a:solidFill>
                <a:srgbClr val="000000"/>
              </a:solidFill>
              <a:latin typeface="Arial"/>
            </a:endParaRPr>
          </a:p>
        </p:txBody>
      </p:sp>
      <p:pic>
        <p:nvPicPr>
          <p:cNvPr id="521" name="Grafik 263" descr=""/>
          <p:cNvPicPr/>
          <p:nvPr/>
        </p:nvPicPr>
        <p:blipFill>
          <a:blip r:embed="rId1"/>
          <a:stretch/>
        </p:blipFill>
        <p:spPr>
          <a:xfrm>
            <a:off x="7406640" y="4208400"/>
            <a:ext cx="3836160" cy="2553840"/>
          </a:xfrm>
          <a:prstGeom prst="rect">
            <a:avLst/>
          </a:prstGeom>
          <a:ln w="0">
            <a:noFill/>
          </a:ln>
        </p:spPr>
      </p:pic>
      <p:sp>
        <p:nvSpPr>
          <p:cNvPr id="522" name="CustomShape 7"/>
          <p:cNvSpPr/>
          <p:nvPr/>
        </p:nvSpPr>
        <p:spPr>
          <a:xfrm>
            <a:off x="263520" y="6492240"/>
            <a:ext cx="77716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Tim Dennell – https://www.flickr.com/photos/shefftim/51662049870/ – </a:t>
            </a:r>
            <a:r>
              <a:rPr b="0" lang="en-US" sz="900" spc="-1" strike="noStrike" u="sng">
                <a:solidFill>
                  <a:srgbClr val="0000ff"/>
                </a:solidFill>
                <a:uFillTx/>
                <a:latin typeface="Roboto"/>
                <a:ea typeface="Roboto"/>
                <a:hlinkClick r:id="rId2"/>
              </a:rPr>
              <a:t>CC BY-NC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24" name="CustomShape 2"/>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2°C → 13.9 times every 50 years</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3°C → 27.4 times every 50 years</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4°C → 39.2 times every 50 years</a:t>
            </a:r>
            <a:endParaRPr b="0" lang="en-GB" sz="1800" spc="-1" strike="noStrike">
              <a:solidFill>
                <a:srgbClr val="000000"/>
              </a:solidFill>
              <a:latin typeface="Arial"/>
            </a:endParaRPr>
          </a:p>
        </p:txBody>
      </p:sp>
      <p:sp>
        <p:nvSpPr>
          <p:cNvPr id="525" name="CustomShape 3"/>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26" name="CustomShape 4"/>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a:t>
            </a:r>
            <a:endParaRPr b="0" lang="en-GB" sz="2200" spc="-1" strike="noStrike">
              <a:solidFill>
                <a:srgbClr val="000000"/>
              </a:solidFill>
              <a:latin typeface="Arial"/>
            </a:endParaRPr>
          </a:p>
        </p:txBody>
      </p:sp>
      <p:sp>
        <p:nvSpPr>
          <p:cNvPr id="527" name="CustomShape 5"/>
          <p:cNvSpPr/>
          <p:nvPr/>
        </p:nvSpPr>
        <p:spPr>
          <a:xfrm>
            <a:off x="263520" y="6311160"/>
            <a:ext cx="1060920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29" name="CustomShape 2"/>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3°C → 27.4 times every 50 years</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4°C → 39.2 times every 50 years</a:t>
            </a:r>
            <a:endParaRPr b="0" lang="en-GB" sz="1800" spc="-1" strike="noStrike">
              <a:solidFill>
                <a:srgbClr val="000000"/>
              </a:solidFill>
              <a:latin typeface="Arial"/>
            </a:endParaRPr>
          </a:p>
        </p:txBody>
      </p:sp>
      <p:sp>
        <p:nvSpPr>
          <p:cNvPr id="530" name="CustomShape 3"/>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31" name="CustomShape 4"/>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a:t>
            </a:r>
            <a:endParaRPr b="0" lang="en-GB" sz="2200" spc="-1" strike="noStrike">
              <a:solidFill>
                <a:srgbClr val="000000"/>
              </a:solidFill>
              <a:latin typeface="Arial"/>
            </a:endParaRPr>
          </a:p>
        </p:txBody>
      </p:sp>
      <p:sp>
        <p:nvSpPr>
          <p:cNvPr id="532" name="CustomShape 5"/>
          <p:cNvSpPr/>
          <p:nvPr/>
        </p:nvSpPr>
        <p:spPr>
          <a:xfrm>
            <a:off x="263520" y="6311160"/>
            <a:ext cx="1060920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34" name="CustomShape 2"/>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3°C → 27.4 times every 50 years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4°C → 39.2 times every 50 years</a:t>
            </a:r>
            <a:endParaRPr b="0" lang="en-GB" sz="1800" spc="-1" strike="noStrike">
              <a:solidFill>
                <a:srgbClr val="000000"/>
              </a:solidFill>
              <a:latin typeface="Arial"/>
            </a:endParaRPr>
          </a:p>
        </p:txBody>
      </p:sp>
      <p:sp>
        <p:nvSpPr>
          <p:cNvPr id="535" name="CustomShape 3"/>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36" name="CustomShape 4"/>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a:t>
            </a:r>
            <a:endParaRPr b="0" lang="en-GB" sz="2200" spc="-1" strike="noStrike">
              <a:solidFill>
                <a:srgbClr val="000000"/>
              </a:solidFill>
              <a:latin typeface="Arial"/>
            </a:endParaRPr>
          </a:p>
        </p:txBody>
      </p:sp>
      <p:sp>
        <p:nvSpPr>
          <p:cNvPr id="537" name="CustomShape 5"/>
          <p:cNvSpPr/>
          <p:nvPr/>
        </p:nvSpPr>
        <p:spPr>
          <a:xfrm>
            <a:off x="263520" y="6311160"/>
            <a:ext cx="1060920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39" name="CustomShape 2"/>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Sydney → 11 days/year instead of 3.1 days/year</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GB" sz="1800" spc="-1" strike="noStrike">
              <a:solidFill>
                <a:srgbClr val="000000"/>
              </a:solidFill>
              <a:latin typeface="Arial"/>
            </a:endParaRPr>
          </a:p>
        </p:txBody>
      </p:sp>
      <p:sp>
        <p:nvSpPr>
          <p:cNvPr id="540" name="CustomShape 3"/>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41" name="CustomShape 4"/>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542" name="CustomShape 5"/>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44" name="CustomShape 2"/>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GB" sz="1800" spc="-1" strike="noStrike">
              <a:solidFill>
                <a:srgbClr val="000000"/>
              </a:solidFill>
              <a:latin typeface="Arial"/>
            </a:endParaRPr>
          </a:p>
        </p:txBody>
      </p:sp>
      <p:sp>
        <p:nvSpPr>
          <p:cNvPr id="545" name="CustomShape 3"/>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46" name="CustomShape 4"/>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547" name="CustomShape 5"/>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49" name="CustomShape 2"/>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GB" sz="1800" spc="-1" strike="noStrike">
              <a:solidFill>
                <a:srgbClr val="000000"/>
              </a:solidFill>
              <a:latin typeface="Arial"/>
            </a:endParaRPr>
          </a:p>
        </p:txBody>
      </p:sp>
      <p:sp>
        <p:nvSpPr>
          <p:cNvPr id="550" name="CustomShape 3"/>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51" name="CustomShape 4"/>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552" name="CustomShape 5"/>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54" name="CustomShape 2"/>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Darwin → </a:t>
            </a:r>
            <a:r>
              <a:rPr b="1" lang="en-US" sz="1800" spc="-1" strike="noStrike" u="sng">
                <a:solidFill>
                  <a:srgbClr val="000000"/>
                </a:solidFill>
                <a:uFillTx/>
                <a:latin typeface="DejaVu Sans"/>
                <a:ea typeface="DejaVu Sans"/>
              </a:rPr>
              <a:t>265</a:t>
            </a:r>
            <a:r>
              <a:rPr b="0" lang="en-US" sz="1800" spc="-1" strike="noStrike">
                <a:solidFill>
                  <a:srgbClr val="000000"/>
                </a:solidFill>
                <a:latin typeface="DejaVu Sans"/>
                <a:ea typeface="DejaVu Sans"/>
              </a:rPr>
              <a:t> days/year instead of 11 days/year</a:t>
            </a:r>
            <a:endParaRPr b="0" lang="en-GB" sz="1800" spc="-1" strike="noStrike">
              <a:solidFill>
                <a:srgbClr val="000000"/>
              </a:solidFill>
              <a:latin typeface="Arial"/>
            </a:endParaRPr>
          </a:p>
        </p:txBody>
      </p:sp>
      <p:sp>
        <p:nvSpPr>
          <p:cNvPr id="555" name="CustomShape 3"/>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56" name="CustomShape 4"/>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557" name="CustomShape 5"/>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59"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60"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Biodiversity (Coral Reef Example)</a:t>
            </a:r>
            <a:endParaRPr b="0" lang="en-GB" sz="2200" spc="-1" strike="noStrike">
              <a:solidFill>
                <a:srgbClr val="000000"/>
              </a:solidFill>
              <a:latin typeface="Arial"/>
            </a:endParaRPr>
          </a:p>
        </p:txBody>
      </p:sp>
      <p:sp>
        <p:nvSpPr>
          <p:cNvPr id="561" name="CustomShape 4"/>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https://www.ipcc.ch/sr15/chapter/spm/</a:t>
            </a:r>
            <a:endParaRPr b="0" lang="en-GB" sz="900" spc="-1" strike="noStrike">
              <a:solidFill>
                <a:srgbClr val="000000"/>
              </a:solidFill>
              <a:latin typeface="Arial"/>
            </a:endParaRPr>
          </a:p>
        </p:txBody>
      </p:sp>
      <p:sp>
        <p:nvSpPr>
          <p:cNvPr id="562" name="CustomShape 5"/>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70 to 90% of coral reefs will die off worldwide</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99% of coral reefs will die off worldwide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40"/>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E01 – Household Waste</a:t>
            </a:r>
            <a:endParaRPr b="0" lang="en-GB" sz="2400" spc="-1" strike="noStrike">
              <a:solidFill>
                <a:srgbClr val="000000"/>
              </a:solidFill>
              <a:latin typeface="Arial"/>
            </a:endParaRPr>
          </a:p>
        </p:txBody>
      </p:sp>
      <p:sp>
        <p:nvSpPr>
          <p:cNvPr id="321" name="CustomShape 41"/>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Tips for Zero Waste Living – How a Family of 5 Makes Almost No Waste! | Life With Less Waste</a:t>
            </a:r>
            <a:r>
              <a:rPr b="0" lang="en-US" sz="1800" spc="-1" strike="noStrike">
                <a:solidFill>
                  <a:srgbClr val="000000"/>
                </a:solidFill>
                <a:latin typeface="DejaVu Sans"/>
                <a:ea typeface="DejaVu Sans"/>
              </a:rPr>
              <a:t>” by Happen Films –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07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How long did the family of 5 (all of them together) manage to squeeze all their trash into a jar?</a:t>
            </a:r>
            <a:endParaRPr b="0" lang="en-GB" sz="1800" spc="-1" strike="noStrike">
              <a:solidFill>
                <a:srgbClr val="000000"/>
              </a:solidFill>
              <a:latin typeface="Arial"/>
            </a:endParaRPr>
          </a:p>
        </p:txBody>
      </p:sp>
      <p:sp>
        <p:nvSpPr>
          <p:cNvPr id="322" name="CustomShape 4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Results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64"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65"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566" name="CustomShape 4"/>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https://www.globalcitizen.org/en/content/the-difference-in-global-warming-levels-explained</a:t>
            </a:r>
            <a:endParaRPr b="0" lang="en-GB" sz="900" spc="-1" strike="noStrike">
              <a:solidFill>
                <a:srgbClr val="000000"/>
              </a:solidFill>
              <a:latin typeface="Arial"/>
            </a:endParaRPr>
          </a:p>
        </p:txBody>
      </p:sp>
      <p:sp>
        <p:nvSpPr>
          <p:cNvPr id="567" name="CustomShape 5"/>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2°C →  36% of land to extreme rainfall and cause average rainfall to rise 4%</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Half a degree of warming would double the effects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69"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70"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571" name="CustomShape 4"/>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https://www.globalcitizen.org/en/content/the-difference-in-global-warming-levels-explained</a:t>
            </a:r>
            <a:endParaRPr b="0" lang="en-GB" sz="900" spc="-1" strike="noStrike">
              <a:solidFill>
                <a:srgbClr val="000000"/>
              </a:solidFill>
              <a:latin typeface="Arial"/>
            </a:endParaRPr>
          </a:p>
        </p:txBody>
      </p:sp>
      <p:sp>
        <p:nvSpPr>
          <p:cNvPr id="572" name="CustomShape 5"/>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36% of land to extreme rainfall and cause average rainfall to rise 4%</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Half a degree of warming would double the effects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3"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74"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75"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576" name="CustomShape 4"/>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577" name="CustomShape 5"/>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globally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 months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4 months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10 months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79"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80"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581" name="CustomShape 4"/>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582" name="CustomShape 5"/>
          <p:cNvSpPr/>
          <p:nvPr/>
        </p:nvSpPr>
        <p:spPr>
          <a:xfrm>
            <a:off x="335520" y="1268280"/>
            <a:ext cx="468612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GB" sz="1800" spc="-1" strike="noStrike">
              <a:solidFill>
                <a:srgbClr val="000000"/>
              </a:solidFill>
              <a:latin typeface="Arial"/>
            </a:endParaRPr>
          </a:p>
        </p:txBody>
      </p:sp>
      <p:sp>
        <p:nvSpPr>
          <p:cNvPr id="583" name="CustomShape 6"/>
          <p:cNvSpPr/>
          <p:nvPr/>
        </p:nvSpPr>
        <p:spPr>
          <a:xfrm>
            <a:off x="4937760" y="1460160"/>
            <a:ext cx="440964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Extreme case → North Africa:</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1.5°C → 7 months</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2.0°C → 20 months</a:t>
            </a: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3.0°C → </a:t>
            </a:r>
            <a:r>
              <a:rPr b="1" lang="en-US" sz="1800" spc="-1" strike="noStrike">
                <a:solidFill>
                  <a:srgbClr val="ffffff"/>
                </a:solidFill>
                <a:latin typeface="DejaVu Sans"/>
                <a:ea typeface="DejaVu Sans"/>
              </a:rPr>
              <a:t>60 months</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4"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85"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86"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587" name="CustomShape 4"/>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588" name="CustomShape 5"/>
          <p:cNvSpPr/>
          <p:nvPr/>
        </p:nvSpPr>
        <p:spPr>
          <a:xfrm>
            <a:off x="335520" y="1268280"/>
            <a:ext cx="468612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GB" sz="1800" spc="-1" strike="noStrike">
              <a:solidFill>
                <a:srgbClr val="000000"/>
              </a:solidFill>
              <a:latin typeface="Arial"/>
            </a:endParaRPr>
          </a:p>
        </p:txBody>
      </p:sp>
      <p:sp>
        <p:nvSpPr>
          <p:cNvPr id="589" name="CustomShape 6"/>
          <p:cNvSpPr/>
          <p:nvPr/>
        </p:nvSpPr>
        <p:spPr>
          <a:xfrm>
            <a:off x="4937760" y="1460160"/>
            <a:ext cx="440964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case → North Africa:</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7 months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20 months</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a:t>
            </a:r>
            <a:r>
              <a:rPr b="1" lang="en-US" sz="1800" spc="-1" strike="noStrike">
                <a:solidFill>
                  <a:srgbClr val="000000"/>
                </a:solidFill>
                <a:latin typeface="DejaVu Sans"/>
                <a:ea typeface="DejaVu Sans"/>
              </a:rPr>
              <a:t>60 months</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0"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91"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92"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593" name="CustomShape 4"/>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594" name="CustomShape 5"/>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resource wars?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5"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596"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597"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598" name="CustomShape 4"/>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599" name="CustomShape 5"/>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Resource wars?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0"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601"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02"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Economics</a:t>
            </a:r>
            <a:endParaRPr b="0" lang="en-GB" sz="2200" spc="-1" strike="noStrike">
              <a:solidFill>
                <a:srgbClr val="000000"/>
              </a:solidFill>
              <a:latin typeface="Arial"/>
            </a:endParaRPr>
          </a:p>
        </p:txBody>
      </p:sp>
      <p:sp>
        <p:nvSpPr>
          <p:cNvPr id="603" name="CustomShape 4"/>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GB" sz="900" spc="-1" strike="noStrike">
              <a:solidFill>
                <a:srgbClr val="000000"/>
              </a:solidFill>
              <a:latin typeface="Arial"/>
            </a:endParaRPr>
          </a:p>
        </p:txBody>
      </p:sp>
      <p:sp>
        <p:nvSpPr>
          <p:cNvPr id="604" name="CustomShape 5"/>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Global GDP in 2100 (per capita)</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-8% </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-13%</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Annual flood damage losses from sea level rise:</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$10.2tn</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$11.7tn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5"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606" name="CustomShape 2"/>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07"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vs. 2/3/4°C – Economics</a:t>
            </a:r>
            <a:endParaRPr b="0" lang="en-GB" sz="2200" spc="-1" strike="noStrike">
              <a:solidFill>
                <a:srgbClr val="000000"/>
              </a:solidFill>
              <a:latin typeface="Arial"/>
            </a:endParaRPr>
          </a:p>
        </p:txBody>
      </p:sp>
      <p:sp>
        <p:nvSpPr>
          <p:cNvPr id="608" name="CustomShape 4"/>
          <p:cNvSpPr/>
          <p:nvPr/>
        </p:nvSpPr>
        <p:spPr>
          <a:xfrm>
            <a:off x="263520" y="631116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GB" sz="900" spc="-1" strike="noStrike">
              <a:solidFill>
                <a:srgbClr val="000000"/>
              </a:solidFill>
              <a:latin typeface="Arial"/>
            </a:endParaRPr>
          </a:p>
        </p:txBody>
      </p:sp>
      <p:sp>
        <p:nvSpPr>
          <p:cNvPr id="609" name="CustomShape 5"/>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Increase of economic damages from river flooding</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Germany</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608%</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789%</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1234%</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UK</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1206%</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1219%</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6543%</a:t>
            </a:r>
            <a:endParaRPr b="0" lang="en-GB" sz="1800" spc="-1" strike="noStrike">
              <a:solidFill>
                <a:srgbClr val="000000"/>
              </a:solidFill>
              <a:latin typeface="Arial"/>
            </a:endParaRPr>
          </a:p>
          <a:p>
            <a:pPr lvl="1" marL="432000" indent="-2109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Hungary</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3165%</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2442%</a:t>
            </a:r>
            <a:endParaRPr b="0" lang="en-GB" sz="1800" spc="-1" strike="noStrike">
              <a:solidFill>
                <a:srgbClr val="000000"/>
              </a:solidFill>
              <a:latin typeface="Arial"/>
            </a:endParaRPr>
          </a:p>
          <a:p>
            <a:pPr lvl="2" marL="648000" indent="-210960" defTabSz="91440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4312%</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0"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611" name="CustomShape 2"/>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1" lang="en-US" sz="1800" spc="-1" strike="noStrike">
                <a:solidFill>
                  <a:srgbClr val="ffffff"/>
                </a:solidFill>
                <a:latin typeface="DejaVu Sans"/>
                <a:ea typeface="DejaVu Sans"/>
              </a:rPr>
              <a:t>→ </a:t>
            </a:r>
            <a:r>
              <a:rPr b="1" lang="en-US" sz="1800" spc="-1" strike="noStrike">
                <a:solidFill>
                  <a:srgbClr val="ffffff"/>
                </a:solidFill>
                <a:latin typeface="DejaVu Sans"/>
                <a:ea typeface="DejaVu Sans"/>
              </a:rPr>
              <a:t>We have 30 month left!</a:t>
            </a:r>
            <a:endParaRPr b="0" lang="en-GB" sz="1800" spc="-1" strike="noStrike">
              <a:solidFill>
                <a:srgbClr val="000000"/>
              </a:solidFill>
              <a:latin typeface="Arial"/>
            </a:endParaRPr>
          </a:p>
        </p:txBody>
      </p:sp>
      <p:sp>
        <p:nvSpPr>
          <p:cNvPr id="612" name="CustomShape 3"/>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13" name="CustomShape 4"/>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 Now!</a:t>
            </a:r>
            <a:endParaRPr b="0" lang="en-GB" sz="2200" spc="-1" strike="noStrike">
              <a:solidFill>
                <a:srgbClr val="000000"/>
              </a:solidFill>
              <a:latin typeface="Arial"/>
            </a:endParaRPr>
          </a:p>
        </p:txBody>
      </p:sp>
      <p:sp>
        <p:nvSpPr>
          <p:cNvPr id="614" name="CustomShape 5"/>
          <p:cNvSpPr/>
          <p:nvPr/>
        </p:nvSpPr>
        <p:spPr>
          <a:xfrm>
            <a:off x="365760" y="2692800"/>
            <a:ext cx="10328760" cy="12315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15" name="CustomShape 6"/>
          <p:cNvSpPr/>
          <p:nvPr/>
        </p:nvSpPr>
        <p:spPr>
          <a:xfrm>
            <a:off x="263520" y="649224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CustomShape 1"/>
          <p:cNvSpPr/>
          <p:nvPr/>
        </p:nvSpPr>
        <p:spPr>
          <a:xfrm>
            <a:off x="335520" y="4406760"/>
            <a:ext cx="10735560" cy="1344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Climate Change – The Basics</a:t>
            </a:r>
            <a:endParaRPr b="0" lang="en-GB" sz="3000" spc="-1" strike="noStrike">
              <a:solidFill>
                <a:srgbClr val="000000"/>
              </a:solidFill>
              <a:latin typeface="Arial"/>
            </a:endParaRPr>
          </a:p>
        </p:txBody>
      </p:sp>
      <p:sp>
        <p:nvSpPr>
          <p:cNvPr id="324" name="CustomShape 2"/>
          <p:cNvSpPr/>
          <p:nvPr/>
        </p:nvSpPr>
        <p:spPr>
          <a:xfrm>
            <a:off x="335520" y="2906640"/>
            <a:ext cx="10735560" cy="1482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6"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617" name="CustomShape 2"/>
          <p:cNvSpPr/>
          <p:nvPr/>
        </p:nvSpPr>
        <p:spPr>
          <a:xfrm>
            <a:off x="335520" y="1268280"/>
            <a:ext cx="10627560" cy="502452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pPr>
            <a:endParaRPr b="0" lang="en-GB" sz="1800" spc="-1" strike="noStrike">
              <a:solidFill>
                <a:srgbClr val="000000"/>
              </a:solidFill>
              <a:latin typeface="Arial"/>
            </a:endParaRPr>
          </a:p>
          <a:p>
            <a:pPr algn="ct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We have 20 month left!</a:t>
            </a:r>
            <a:endParaRPr b="0" lang="en-GB" sz="1800" spc="-1" strike="noStrike">
              <a:solidFill>
                <a:srgbClr val="000000"/>
              </a:solidFill>
              <a:latin typeface="Arial"/>
            </a:endParaRPr>
          </a:p>
        </p:txBody>
      </p:sp>
      <p:sp>
        <p:nvSpPr>
          <p:cNvPr id="618" name="CustomShape 3"/>
          <p:cNvSpPr/>
          <p:nvPr/>
        </p:nvSpPr>
        <p:spPr>
          <a:xfrm>
            <a:off x="432720" y="1148040"/>
            <a:ext cx="10346040" cy="48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19" name="CustomShape 4"/>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1.5°C – Now!</a:t>
            </a:r>
            <a:endParaRPr b="0" lang="en-GB" sz="2200" spc="-1" strike="noStrike">
              <a:solidFill>
                <a:srgbClr val="000000"/>
              </a:solidFill>
              <a:latin typeface="Arial"/>
            </a:endParaRPr>
          </a:p>
        </p:txBody>
      </p:sp>
      <p:sp>
        <p:nvSpPr>
          <p:cNvPr id="620" name="CustomShape 5"/>
          <p:cNvSpPr/>
          <p:nvPr/>
        </p:nvSpPr>
        <p:spPr>
          <a:xfrm>
            <a:off x="365760" y="2692800"/>
            <a:ext cx="10328760" cy="12315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621" name="CustomShape 6"/>
          <p:cNvSpPr/>
          <p:nvPr/>
        </p:nvSpPr>
        <p:spPr>
          <a:xfrm>
            <a:off x="263520" y="6492240"/>
            <a:ext cx="1060920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2" name="CustomShape 1"/>
          <p:cNvSpPr/>
          <p:nvPr/>
        </p:nvSpPr>
        <p:spPr>
          <a:xfrm>
            <a:off x="335520" y="4406760"/>
            <a:ext cx="10735560" cy="1344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Conclusion</a:t>
            </a:r>
            <a:endParaRPr b="0" lang="en-GB" sz="3000" spc="-1" strike="noStrike">
              <a:solidFill>
                <a:srgbClr val="000000"/>
              </a:solidFill>
              <a:latin typeface="Arial"/>
            </a:endParaRPr>
          </a:p>
        </p:txBody>
      </p:sp>
      <p:sp>
        <p:nvSpPr>
          <p:cNvPr id="623" name="CustomShape 2"/>
          <p:cNvSpPr/>
          <p:nvPr/>
        </p:nvSpPr>
        <p:spPr>
          <a:xfrm>
            <a:off x="335520" y="2906640"/>
            <a:ext cx="10735560" cy="1482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4"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Conclusion</a:t>
            </a:r>
            <a:endParaRPr b="0" lang="en-GB" sz="2400" spc="-1" strike="noStrike">
              <a:solidFill>
                <a:srgbClr val="000000"/>
              </a:solidFill>
              <a:latin typeface="Arial"/>
            </a:endParaRPr>
          </a:p>
        </p:txBody>
      </p:sp>
      <p:sp>
        <p:nvSpPr>
          <p:cNvPr id="625" name="CustomShape 2"/>
          <p:cNvSpPr/>
          <p:nvPr/>
        </p:nvSpPr>
        <p:spPr>
          <a:xfrm>
            <a:off x="335520" y="1268640"/>
            <a:ext cx="10737000" cy="5024520"/>
          </a:xfrm>
          <a:prstGeom prst="rect">
            <a:avLst/>
          </a:prstGeom>
          <a:noFill/>
          <a:ln w="0">
            <a:noFill/>
          </a:ln>
        </p:spPr>
        <p:style>
          <a:lnRef idx="0"/>
          <a:fillRef idx="0"/>
          <a:effectRef idx="0"/>
          <a:fontRef idx="minor"/>
        </p:style>
        <p:txBody>
          <a:bodyPr lIns="90000" rIns="90000" tIns="45000" bIns="45000" anchor="ctr">
            <a:noAutofit/>
          </a:bodyPr>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 concepts and definitions of climate change </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Weather vs. climate</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GHGs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Global warming</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Feedback effects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Etc.</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Effects of different global warming paths (1.5°C vs 2/3/4°C) </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6"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Additional Resources</a:t>
            </a:r>
            <a:endParaRPr b="0" lang="en-GB" sz="2400" spc="-1" strike="noStrike">
              <a:solidFill>
                <a:srgbClr val="000000"/>
              </a:solidFill>
              <a:latin typeface="Arial"/>
            </a:endParaRPr>
          </a:p>
        </p:txBody>
      </p:sp>
      <p:sp>
        <p:nvSpPr>
          <p:cNvPr id="627" name="CustomShape 2"/>
          <p:cNvSpPr/>
          <p:nvPr/>
        </p:nvSpPr>
        <p:spPr>
          <a:xfrm>
            <a:off x="335520" y="1268640"/>
            <a:ext cx="10737000" cy="5024520"/>
          </a:xfrm>
          <a:prstGeom prst="rect">
            <a:avLst/>
          </a:prstGeom>
          <a:noFill/>
          <a:ln w="0">
            <a:noFill/>
          </a:ln>
        </p:spPr>
        <p:style>
          <a:lnRef idx="0"/>
          <a:fillRef idx="0"/>
          <a:effectRef idx="0"/>
          <a:fontRef idx="minor"/>
        </p:style>
        <p:txBody>
          <a:bodyPr lIns="90000" rIns="90000" tIns="45000" bIns="45000" anchor="ctr">
            <a:noAutofit/>
          </a:bodyPr>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IPCC Sixth Assessment Report – Climate Change 2022: Impacts, Adaption and Vulnerability – </a:t>
            </a: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Basics of climate geography (Freie Universität Berlin)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NASA – What’s the Difference Between Weather and Climate? – </a:t>
            </a:r>
            <a:r>
              <a:rPr b="0" lang="en-US" sz="1800" spc="-1" strike="noStrike" u="sng">
                <a:solidFill>
                  <a:srgbClr val="0000ff"/>
                </a:solidFill>
                <a:uFillTx/>
                <a:latin typeface="DejaVu Sans"/>
                <a:ea typeface="DejaVu Sans"/>
                <a:hlinkClick r:id="rId3"/>
              </a:rPr>
              <a:t>Link</a:t>
            </a:r>
            <a:endParaRPr b="0" lang="en-GB" sz="1800" spc="-1" strike="noStrike">
              <a:solidFill>
                <a:srgbClr val="000000"/>
              </a:solidFill>
              <a:latin typeface="Arial"/>
            </a:endParaRPr>
          </a:p>
          <a:p>
            <a:pPr marL="195120" indent="-182160" defTabSz="914400">
              <a:lnSpc>
                <a:spcPct val="100000"/>
              </a:lnSpc>
              <a:spcBef>
                <a:spcPts val="360"/>
              </a:spcBef>
              <a:buClr>
                <a:srgbClr val="008c4f"/>
              </a:buClr>
              <a:buSzPct val="80000"/>
              <a:buFont typeface="Wingdings" charset="2"/>
              <a:buChar char=""/>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8" name="CustomShape 1"/>
          <p:cNvSpPr/>
          <p:nvPr/>
        </p:nvSpPr>
        <p:spPr>
          <a:xfrm>
            <a:off x="335520" y="1268640"/>
            <a:ext cx="10738080" cy="502560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GB" sz="4000" spc="-1" strike="noStrike">
              <a:solidFill>
                <a:srgbClr val="000000"/>
              </a:solidFill>
              <a:latin typeface="Arial"/>
            </a:endParaRPr>
          </a:p>
        </p:txBody>
      </p:sp>
      <p:sp>
        <p:nvSpPr>
          <p:cNvPr id="629" name="CustomShape 2"/>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26"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27"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vs. Weather – Weather and Weather Conditions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CustomShape 1"/>
          <p:cNvSpPr/>
          <p:nvPr/>
        </p:nvSpPr>
        <p:spPr>
          <a:xfrm>
            <a:off x="335520" y="764640"/>
            <a:ext cx="10737000" cy="487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329" name="CustomShape 2"/>
          <p:cNvSpPr/>
          <p:nvPr/>
        </p:nvSpPr>
        <p:spPr>
          <a:xfrm>
            <a:off x="335520" y="1268280"/>
            <a:ext cx="10737000" cy="50245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endParaRPr b="0" lang="en-GB" sz="1800" spc="-1" strike="noStrike">
              <a:solidFill>
                <a:srgbClr val="000000"/>
              </a:solidFill>
              <a:latin typeface="Arial"/>
            </a:endParaRPr>
          </a:p>
          <a:p>
            <a:pPr algn="ctr" defTabSz="914400">
              <a:lnSpc>
                <a:spcPct val="100000"/>
              </a:lnSpc>
              <a:spcBef>
                <a:spcPts val="360"/>
              </a:spcBef>
            </a:pPr>
            <a:r>
              <a:rPr b="0" i="1" lang="en-US" sz="1800" spc="-1" strike="noStrike">
                <a:solidFill>
                  <a:srgbClr val="ffffff"/>
                </a:solidFill>
                <a:latin typeface="DejaVu Sans"/>
                <a:ea typeface="DejaVu Sans"/>
              </a:rPr>
              <a:t>“</a:t>
            </a:r>
            <a:r>
              <a:rPr b="1" i="1" lang="en-US" sz="1800" spc="-1" strike="noStrike" u="sng">
                <a:solidFill>
                  <a:srgbClr val="ffffff"/>
                </a:solidFill>
                <a:uFillTx/>
                <a:latin typeface="DejaVu Sans"/>
                <a:ea typeface="DejaVu Sans"/>
              </a:rPr>
              <a:t>Weather condition</a:t>
            </a:r>
            <a:r>
              <a:rPr b="0" i="1" lang="en-US" sz="1800" spc="-1" strike="noStrike">
                <a:solidFill>
                  <a:srgbClr val="ffffff"/>
                </a:solidFill>
                <a:latin typeface="DejaVu Sans"/>
                <a:ea typeface="DejaVu Sans"/>
              </a:rPr>
              <a:t> is the regional weather </a:t>
            </a:r>
            <a:r>
              <a:rPr b="0" i="1" lang="en-US" sz="1800" spc="-1" strike="noStrike" u="sng">
                <a:solidFill>
                  <a:srgbClr val="ffffff"/>
                </a:solidFill>
                <a:uFillTx/>
                <a:latin typeface="DejaVu Sans"/>
                <a:ea typeface="DejaVu Sans"/>
              </a:rPr>
              <a:t>during a defined time period</a:t>
            </a:r>
            <a:r>
              <a:rPr b="0" i="1" lang="en-US" sz="1800" spc="-1" strike="noStrike">
                <a:solidFill>
                  <a:srgbClr val="ffffff"/>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GB" sz="1800" spc="-1" strike="noStrike">
              <a:solidFill>
                <a:srgbClr val="000000"/>
              </a:solidFill>
              <a:latin typeface="Arial"/>
            </a:endParaRPr>
          </a:p>
        </p:txBody>
      </p:sp>
      <p:sp>
        <p:nvSpPr>
          <p:cNvPr id="330" name="CustomShape 3"/>
          <p:cNvSpPr/>
          <p:nvPr/>
        </p:nvSpPr>
        <p:spPr>
          <a:xfrm>
            <a:off x="432720" y="1148040"/>
            <a:ext cx="10346040" cy="4867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Climate vs. Weather – Weather and Weather Conditions</a:t>
            </a:r>
            <a:endParaRPr b="0" lang="en-GB" sz="2200" spc="-1" strike="noStrike">
              <a:solidFill>
                <a:srgbClr val="000000"/>
              </a:solidFill>
              <a:latin typeface="Arial"/>
            </a:endParaRPr>
          </a:p>
        </p:txBody>
      </p:sp>
      <p:sp>
        <p:nvSpPr>
          <p:cNvPr id="331" name="CustomShape 4"/>
          <p:cNvSpPr/>
          <p:nvPr/>
        </p:nvSpPr>
        <p:spPr>
          <a:xfrm>
            <a:off x="360720" y="2286000"/>
            <a:ext cx="10785960" cy="15454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32" name="CustomShape 5"/>
          <p:cNvSpPr/>
          <p:nvPr/>
        </p:nvSpPr>
        <p:spPr>
          <a:xfrm>
            <a:off x="263520" y="6492240"/>
            <a:ext cx="10791720" cy="3646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25</TotalTime>
  <Application>LibreOffice/24.2.6.2$Linux_X86_64 LibreOffice_project/420$Build-2</Application>
  <AppVersion>15.0000</AppVersion>
  <Words>5319</Words>
  <Paragraphs>543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cp:lastPrinted>2023-11-22T10:38:41Z</cp:lastPrinted>
  <dcterms:modified xsi:type="dcterms:W3CDTF">2024-11-12T10:55:49Z</dcterms:modified>
  <cp:revision>3666</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2</vt:i4>
  </property>
  <property fmtid="{D5CDD505-2E9C-101B-9397-08002B2CF9AE}" pid="6" name="Notes">
    <vt:i4>66</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74</vt:i4>
  </property>
</Properties>
</file>